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Montserrat Bold" charset="1" panose="00000800000000000000"/>
      <p:regular r:id="rId75"/>
    </p:embeddedFont>
    <p:embeddedFont>
      <p:font typeface="Montserrat" charset="1" panose="00000500000000000000"/>
      <p:regular r:id="rId76"/>
    </p:embeddedFont>
    <p:embeddedFont>
      <p:font typeface="Canva Sans" charset="1" panose="020B0503030501040103"/>
      <p:regular r:id="rId77"/>
    </p:embeddedFont>
    <p:embeddedFont>
      <p:font typeface="Montserrat Ultra-Bold" charset="1" panose="00000900000000000000"/>
      <p:regular r:id="rId78"/>
    </p:embeddedFont>
    <p:embeddedFont>
      <p:font typeface="Poppins Bold" charset="1" panose="00000800000000000000"/>
      <p:regular r:id="rId82"/>
    </p:embeddedFont>
    <p:embeddedFont>
      <p:font typeface="Barlow" charset="1" panose="00000500000000000000"/>
      <p:regular r:id="rId83"/>
    </p:embeddedFont>
    <p:embeddedFont>
      <p:font typeface="Barlow Bold" charset="1" panose="00000800000000000000"/>
      <p:regular r:id="rId84"/>
    </p:embeddedFont>
    <p:embeddedFont>
      <p:font typeface="Times New Roman" charset="1" panose="02030502070405020303"/>
      <p:regular r:id="rId86"/>
    </p:embeddedFont>
    <p:embeddedFont>
      <p:font typeface="Aptos" charset="1" panose="020B0004020202020204"/>
      <p:regular r:id="rId88"/>
    </p:embeddedFont>
    <p:embeddedFont>
      <p:font typeface="Aptos Bold" charset="1" panose="020B0004020202020204"/>
      <p:regular r:id="rId90"/>
    </p:embeddedFont>
    <p:embeddedFont>
      <p:font typeface="Poppins Semi-Bold" charset="1" panose="00000700000000000000"/>
      <p:regular r:id="rId92"/>
    </p:embeddedFont>
    <p:embeddedFont>
      <p:font typeface="Arimo" charset="1" panose="020B0604020202020204"/>
      <p:regular r:id="rId95"/>
    </p:embeddedFont>
    <p:embeddedFont>
      <p:font typeface="Aptos Italics" charset="1" panose="020B0004020202090204"/>
      <p:regular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12.xml" Type="http://schemas.openxmlformats.org/officeDocument/2006/relationships/notesSlide"/><Relationship Id="rId101" Target="notesSlides/notesSlide13.xml" Type="http://schemas.openxmlformats.org/officeDocument/2006/relationships/notesSlide"/><Relationship Id="rId102" Target="notesSlides/notesSlide14.xml" Type="http://schemas.openxmlformats.org/officeDocument/2006/relationships/notesSlide"/><Relationship Id="rId103" Target="fonts/font103.fntdata" Type="http://schemas.openxmlformats.org/officeDocument/2006/relationships/font"/><Relationship Id="rId104" Target="notesSlides/notesSlide15.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notesMasters/notesMaster1.xml" Type="http://schemas.openxmlformats.org/officeDocument/2006/relationships/notesMaster"/><Relationship Id="rId8" Target="slides/slide3.xml" Type="http://schemas.openxmlformats.org/officeDocument/2006/relationships/slide"/><Relationship Id="rId80" Target="theme/theme2.xml" Type="http://schemas.openxmlformats.org/officeDocument/2006/relationships/theme"/><Relationship Id="rId81" Target="notesSlides/notesSlide1.xml" Type="http://schemas.openxmlformats.org/officeDocument/2006/relationships/notesSlide"/><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notesSlides/notesSlide2.xml" Type="http://schemas.openxmlformats.org/officeDocument/2006/relationships/notesSlide"/><Relationship Id="rId86" Target="fonts/font86.fntdata" Type="http://schemas.openxmlformats.org/officeDocument/2006/relationships/font"/><Relationship Id="rId87" Target="notesSlides/notesSlide3.xml" Type="http://schemas.openxmlformats.org/officeDocument/2006/relationships/notesSlide"/><Relationship Id="rId88" Target="fonts/font88.fntdata" Type="http://schemas.openxmlformats.org/officeDocument/2006/relationships/font"/><Relationship Id="rId89" Target="notesSlides/notesSlide4.xml" Type="http://schemas.openxmlformats.org/officeDocument/2006/relationships/notesSlide"/><Relationship Id="rId9" Target="slides/slide4.xml" Type="http://schemas.openxmlformats.org/officeDocument/2006/relationships/slide"/><Relationship Id="rId90" Target="fonts/font90.fntdata" Type="http://schemas.openxmlformats.org/officeDocument/2006/relationships/font"/><Relationship Id="rId91" Target="notesSlides/notesSlide5.xml" Type="http://schemas.openxmlformats.org/officeDocument/2006/relationships/notesSlide"/><Relationship Id="rId92" Target="fonts/font92.fntdata" Type="http://schemas.openxmlformats.org/officeDocument/2006/relationships/font"/><Relationship Id="rId93" Target="notesSlides/notesSlide6.xml" Type="http://schemas.openxmlformats.org/officeDocument/2006/relationships/notesSlide"/><Relationship Id="rId94" Target="notesSlides/notesSlide7.xml" Type="http://schemas.openxmlformats.org/officeDocument/2006/relationships/notesSlide"/><Relationship Id="rId95" Target="fonts/font95.fntdata" Type="http://schemas.openxmlformats.org/officeDocument/2006/relationships/font"/><Relationship Id="rId96" Target="notesSlides/notesSlide8.xml" Type="http://schemas.openxmlformats.org/officeDocument/2006/relationships/notesSlide"/><Relationship Id="rId97" Target="notesSlides/notesSlide9.xml" Type="http://schemas.openxmlformats.org/officeDocument/2006/relationships/notesSlide"/><Relationship Id="rId98" Target="notesSlides/notesSlide10.xml" Type="http://schemas.openxmlformats.org/officeDocument/2006/relationships/notesSlide"/><Relationship Id="rId99" Target="notesSlides/notesSlide1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Ela é usada para comparar as variâncias de dois conjuntos de dados.</a:t>
            </a:r>
          </a:p>
          <a:p>
            <a:r>
              <a:rPr lang="en-US"/>
              <a:t>48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1.jpeg" Type="http://schemas.openxmlformats.org/officeDocument/2006/relationships/image"/><Relationship Id="rId4" Target="../media/image3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3.png" Type="http://schemas.openxmlformats.org/officeDocument/2006/relationships/image"/><Relationship Id="rId4"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svg" Type="http://schemas.openxmlformats.org/officeDocument/2006/relationships/image"/><Relationship Id="rId2" Target="../notesSlides/notesSlide5.xml" Type="http://schemas.openxmlformats.org/officeDocument/2006/relationships/notesSlide"/><Relationship Id="rId3" Target="../media/image40.jpe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jpeg" Type="http://schemas.openxmlformats.org/officeDocument/2006/relationships/image"/><Relationship Id="rId5" Target="https://commons.wikimedia.org/wiki/File:William_Sealy_Gosset.jpg" TargetMode="External" Type="http://schemas.openxmlformats.org/officeDocument/2006/relationships/hyperlink"/></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7.jpe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8.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5.pn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2.png" Type="http://schemas.openxmlformats.org/officeDocument/2006/relationships/image"/><Relationship Id="rId4" Target="../media/image72.pn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15" Target="../media/image52.svg" Type="http://schemas.openxmlformats.org/officeDocument/2006/relationships/image"/><Relationship Id="rId2" Target="../notesSlides/notesSlide10.xml" Type="http://schemas.openxmlformats.org/officeDocument/2006/relationships/notesSlide"/><Relationship Id="rId3" Target="../media/image40.jpe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5.png" Type="http://schemas.openxmlformats.org/officeDocument/2006/relationships/image"/><Relationship Id="rId4" Target="../media/image86.svg" Type="http://schemas.openxmlformats.org/officeDocument/2006/relationships/image"/><Relationship Id="rId5" Target="../media/image8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png" Type="http://schemas.openxmlformats.org/officeDocument/2006/relationships/image"/><Relationship Id="rId12" Target="../media/image94.png" Type="http://schemas.openxmlformats.org/officeDocument/2006/relationships/image"/><Relationship Id="rId2" Target="../notesSlides/notesSlide12.xml" Type="http://schemas.openxmlformats.org/officeDocument/2006/relationships/notesSlide"/><Relationship Id="rId3" Target="../media/image88.png" Type="http://schemas.openxmlformats.org/officeDocument/2006/relationships/image"/><Relationship Id="rId4" Target="../media/image89.png" Type="http://schemas.openxmlformats.org/officeDocument/2006/relationships/image"/><Relationship Id="rId5" Target="../media/image65.png" Type="http://schemas.openxmlformats.org/officeDocument/2006/relationships/image"/><Relationship Id="rId6" Target="../media/image90.pn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9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95.jpeg" Type="http://schemas.openxmlformats.org/officeDocument/2006/relationships/image"/><Relationship Id="rId4" Target="../media/image96.jpeg" Type="http://schemas.openxmlformats.org/officeDocument/2006/relationships/image"/><Relationship Id="rId5" Target="../media/image9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90.pn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svg" Type="http://schemas.openxmlformats.org/officeDocument/2006/relationships/image"/><Relationship Id="rId4" Target="../media/image107.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 Id="rId8" Target="../media/image11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19.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20.png" Type="http://schemas.openxmlformats.org/officeDocument/2006/relationships/image"/><Relationship Id="rId4" Target="../media/image121.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16399" y="5143500"/>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950976" y="-2642901"/>
            <a:ext cx="7343202" cy="73432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7" id="7"/>
          <p:cNvSpPr/>
          <p:nvPr/>
        </p:nvSpPr>
        <p:spPr>
          <a:xfrm flipH="false" flipV="true" rot="0">
            <a:off x="-1432830" y="-4332318"/>
            <a:ext cx="20099392" cy="9252420"/>
          </a:xfrm>
          <a:custGeom>
            <a:avLst/>
            <a:gdLst/>
            <a:ahLst/>
            <a:cxnLst/>
            <a:rect r="r" b="b" t="t" l="l"/>
            <a:pathLst>
              <a:path h="9252420" w="20099392">
                <a:moveTo>
                  <a:pt x="0" y="9252420"/>
                </a:moveTo>
                <a:lnTo>
                  <a:pt x="20099392" y="9252420"/>
                </a:lnTo>
                <a:lnTo>
                  <a:pt x="20099392" y="0"/>
                </a:lnTo>
                <a:lnTo>
                  <a:pt x="0" y="0"/>
                </a:lnTo>
                <a:lnTo>
                  <a:pt x="0" y="92524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3462778"/>
            <a:ext cx="16837715" cy="2225073"/>
          </a:xfrm>
          <a:prstGeom prst="rect">
            <a:avLst/>
          </a:prstGeom>
        </p:spPr>
        <p:txBody>
          <a:bodyPr anchor="t" rtlCol="false" tIns="0" lIns="0" bIns="0" rIns="0">
            <a:spAutoFit/>
          </a:bodyPr>
          <a:lstStyle/>
          <a:p>
            <a:pPr algn="l">
              <a:lnSpc>
                <a:spcPts val="8460"/>
              </a:lnSpc>
            </a:pPr>
            <a:r>
              <a:rPr lang="en-US" sz="9400" b="true">
                <a:solidFill>
                  <a:srgbClr val="051838"/>
                </a:solidFill>
                <a:latin typeface="Montserrat Bold"/>
                <a:ea typeface="Montserrat Bold"/>
                <a:cs typeface="Montserrat Bold"/>
                <a:sym typeface="Montserrat Bold"/>
              </a:rPr>
              <a:t>VARIÁVEIS ALEATÓRIAS CONTÍNUAS</a:t>
            </a:r>
          </a:p>
        </p:txBody>
      </p:sp>
      <p:grpSp>
        <p:nvGrpSpPr>
          <p:cNvPr name="Group 9" id="9"/>
          <p:cNvGrpSpPr/>
          <p:nvPr/>
        </p:nvGrpSpPr>
        <p:grpSpPr>
          <a:xfrm rot="0">
            <a:off x="6822034" y="-3671601"/>
            <a:ext cx="7343202" cy="734320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11" id="11"/>
          <p:cNvSpPr/>
          <p:nvPr/>
        </p:nvSpPr>
        <p:spPr>
          <a:xfrm flipH="false" flipV="false" rot="0">
            <a:off x="8085190" y="0"/>
            <a:ext cx="10202810" cy="2287903"/>
          </a:xfrm>
          <a:custGeom>
            <a:avLst/>
            <a:gdLst/>
            <a:ahLst/>
            <a:cxnLst/>
            <a:rect r="r" b="b" t="t" l="l"/>
            <a:pathLst>
              <a:path h="2287903" w="10202810">
                <a:moveTo>
                  <a:pt x="0" y="0"/>
                </a:moveTo>
                <a:lnTo>
                  <a:pt x="10202810" y="0"/>
                </a:lnTo>
                <a:lnTo>
                  <a:pt x="10202810" y="2287903"/>
                </a:lnTo>
                <a:lnTo>
                  <a:pt x="0" y="2287903"/>
                </a:lnTo>
                <a:lnTo>
                  <a:pt x="0" y="0"/>
                </a:lnTo>
                <a:close/>
              </a:path>
            </a:pathLst>
          </a:custGeom>
          <a:blipFill>
            <a:blip r:embed="rId6"/>
            <a:stretch>
              <a:fillRect l="0" t="0" r="0" b="0"/>
            </a:stretch>
          </a:blipFill>
        </p:spPr>
      </p:sp>
      <p:sp>
        <p:nvSpPr>
          <p:cNvPr name="TextBox 12" id="12"/>
          <p:cNvSpPr txBox="true"/>
          <p:nvPr/>
        </p:nvSpPr>
        <p:spPr>
          <a:xfrm rot="0">
            <a:off x="857487" y="6754651"/>
            <a:ext cx="15518758" cy="1246014"/>
          </a:xfrm>
          <a:prstGeom prst="rect">
            <a:avLst/>
          </a:prstGeom>
        </p:spPr>
        <p:txBody>
          <a:bodyPr anchor="t" rtlCol="false" tIns="0" lIns="0" bIns="0" rIns="0">
            <a:spAutoFit/>
          </a:bodyPr>
          <a:lstStyle/>
          <a:p>
            <a:pPr algn="l">
              <a:lnSpc>
                <a:spcPts val="3152"/>
              </a:lnSpc>
            </a:pPr>
            <a:r>
              <a:rPr lang="en-US" sz="3990">
                <a:solidFill>
                  <a:srgbClr val="051838"/>
                </a:solidFill>
                <a:latin typeface="Montserrat"/>
                <a:ea typeface="Montserrat"/>
                <a:cs typeface="Montserrat"/>
                <a:sym typeface="Montserrat"/>
              </a:rPr>
              <a:t>DEX083 - Probabilidade e Estatística</a:t>
            </a:r>
          </a:p>
          <a:p>
            <a:pPr algn="l">
              <a:lnSpc>
                <a:spcPts val="3152"/>
              </a:lnSpc>
            </a:pPr>
            <a:r>
              <a:rPr lang="en-US" sz="3990">
                <a:solidFill>
                  <a:srgbClr val="051838"/>
                </a:solidFill>
                <a:latin typeface="Montserrat"/>
                <a:ea typeface="Montserrat"/>
                <a:cs typeface="Montserrat"/>
                <a:sym typeface="Montserrat"/>
              </a:rPr>
              <a:t>Professor: José Cláudio Faria</a:t>
            </a:r>
          </a:p>
          <a:p>
            <a:pPr algn="l">
              <a:lnSpc>
                <a:spcPts val="3152"/>
              </a:lnSpc>
            </a:pPr>
            <a:r>
              <a:rPr lang="en-US" sz="3990">
                <a:solidFill>
                  <a:srgbClr val="051838"/>
                </a:solidFill>
                <a:latin typeface="Montserrat"/>
                <a:ea typeface="Montserrat"/>
                <a:cs typeface="Montserrat"/>
                <a:sym typeface="Montserrat"/>
              </a:rPr>
              <a:t>Alunos: Pedro Vitor Moura Barros e Rodrigo Almeida Pirôpo</a:t>
            </a:r>
          </a:p>
        </p:txBody>
      </p:sp>
      <p:sp>
        <p:nvSpPr>
          <p:cNvPr name="TextBox 13" id="13"/>
          <p:cNvSpPr txBox="true"/>
          <p:nvPr/>
        </p:nvSpPr>
        <p:spPr>
          <a:xfrm rot="0">
            <a:off x="3269567" y="1707513"/>
            <a:ext cx="3552468" cy="580390"/>
          </a:xfrm>
          <a:prstGeom prst="rect">
            <a:avLst/>
          </a:prstGeom>
        </p:spPr>
        <p:txBody>
          <a:bodyPr anchor="t" rtlCol="false" tIns="0" lIns="0" bIns="0" rIns="0">
            <a:spAutoFit/>
          </a:bodyPr>
          <a:lstStyle/>
          <a:p>
            <a:pPr algn="ctr">
              <a:lnSpc>
                <a:spcPts val="4759"/>
              </a:lnSpc>
            </a:pPr>
            <a:r>
              <a:rPr lang="en-US" sz="3399">
                <a:solidFill>
                  <a:srgbClr val="051838"/>
                </a:solidFill>
                <a:latin typeface="Canva Sans"/>
                <a:ea typeface="Canva Sans"/>
                <a:cs typeface="Canva Sans"/>
                <a:sym typeface="Canva Sans"/>
              </a:rPr>
              <a:t>Semestre: 2025.1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3494" y="2353502"/>
            <a:ext cx="11588673" cy="5721907"/>
          </a:xfrm>
          <a:custGeom>
            <a:avLst/>
            <a:gdLst/>
            <a:ahLst/>
            <a:cxnLst/>
            <a:rect r="r" b="b" t="t" l="l"/>
            <a:pathLst>
              <a:path h="5721907" w="11588673">
                <a:moveTo>
                  <a:pt x="0" y="0"/>
                </a:moveTo>
                <a:lnTo>
                  <a:pt x="11588673" y="0"/>
                </a:lnTo>
                <a:lnTo>
                  <a:pt x="11588673" y="5721907"/>
                </a:lnTo>
                <a:lnTo>
                  <a:pt x="0" y="5721907"/>
                </a:lnTo>
                <a:lnTo>
                  <a:pt x="0" y="0"/>
                </a:lnTo>
                <a:close/>
              </a:path>
            </a:pathLst>
          </a:custGeom>
          <a:blipFill>
            <a:blip r:embed="rId6"/>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EXEMPLO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271603"/>
            <a:ext cx="12584178" cy="3743793"/>
          </a:xfrm>
          <a:custGeom>
            <a:avLst/>
            <a:gdLst/>
            <a:ahLst/>
            <a:cxnLst/>
            <a:rect r="r" b="b" t="t" l="l"/>
            <a:pathLst>
              <a:path h="3743793" w="12584178">
                <a:moveTo>
                  <a:pt x="0" y="0"/>
                </a:moveTo>
                <a:lnTo>
                  <a:pt x="12584178" y="0"/>
                </a:lnTo>
                <a:lnTo>
                  <a:pt x="12584178" y="3743794"/>
                </a:lnTo>
                <a:lnTo>
                  <a:pt x="0" y="3743794"/>
                </a:lnTo>
                <a:lnTo>
                  <a:pt x="0" y="0"/>
                </a:lnTo>
                <a:close/>
              </a:path>
            </a:pathLst>
          </a:custGeom>
          <a:blipFill>
            <a:blip r:embed="rId6"/>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EXEMPLO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219280"/>
            <a:ext cx="11600096" cy="4958106"/>
          </a:xfrm>
          <a:custGeom>
            <a:avLst/>
            <a:gdLst/>
            <a:ahLst/>
            <a:cxnLst/>
            <a:rect r="r" b="b" t="t" l="l"/>
            <a:pathLst>
              <a:path h="4958106" w="11600096">
                <a:moveTo>
                  <a:pt x="0" y="0"/>
                </a:moveTo>
                <a:lnTo>
                  <a:pt x="11600096" y="0"/>
                </a:lnTo>
                <a:lnTo>
                  <a:pt x="11600096" y="4958105"/>
                </a:lnTo>
                <a:lnTo>
                  <a:pt x="0" y="4958105"/>
                </a:lnTo>
                <a:lnTo>
                  <a:pt x="0" y="0"/>
                </a:lnTo>
                <a:close/>
              </a:path>
            </a:pathLst>
          </a:custGeom>
          <a:blipFill>
            <a:blip r:embed="rId6"/>
            <a:stretch>
              <a:fillRect l="0" t="0" r="0" b="0"/>
            </a:stretch>
          </a:blipFill>
        </p:spPr>
      </p:sp>
      <p:sp>
        <p:nvSpPr>
          <p:cNvPr name="TextBox 7" id="7"/>
          <p:cNvSpPr txBox="true"/>
          <p:nvPr/>
        </p:nvSpPr>
        <p:spPr>
          <a:xfrm rot="0">
            <a:off x="1028700" y="1143000"/>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FUNÇÃO DISTRIBUIÇÃO ACUMULADA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34753" y="4300938"/>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75050" y="4415238"/>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DISTRIBUICÃO NORMAL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95351" y="2286063"/>
            <a:ext cx="9271075" cy="9533076"/>
            <a:chOff x="0" y="0"/>
            <a:chExt cx="790462" cy="812800"/>
          </a:xfrm>
        </p:grpSpPr>
        <p:sp>
          <p:nvSpPr>
            <p:cNvPr name="Freeform 3" id="3"/>
            <p:cNvSpPr/>
            <p:nvPr/>
          </p:nvSpPr>
          <p:spPr>
            <a:xfrm flipH="false" flipV="false" rot="0">
              <a:off x="0" y="0"/>
              <a:ext cx="790462" cy="812800"/>
            </a:xfrm>
            <a:custGeom>
              <a:avLst/>
              <a:gdLst/>
              <a:ahLst/>
              <a:cxnLst/>
              <a:rect r="r" b="b" t="t" l="l"/>
              <a:pathLst>
                <a:path h="812800" w="790462">
                  <a:moveTo>
                    <a:pt x="395231" y="0"/>
                  </a:moveTo>
                  <a:lnTo>
                    <a:pt x="790462" y="406400"/>
                  </a:lnTo>
                  <a:lnTo>
                    <a:pt x="395231" y="812800"/>
                  </a:lnTo>
                  <a:lnTo>
                    <a:pt x="0" y="406400"/>
                  </a:lnTo>
                  <a:lnTo>
                    <a:pt x="395231" y="0"/>
                  </a:lnTo>
                  <a:close/>
                </a:path>
              </a:pathLst>
            </a:custGeom>
            <a:blipFill>
              <a:blip r:embed="rId2"/>
              <a:stretch>
                <a:fillRect l="-879" t="0" r="-879" b="0"/>
              </a:stretch>
            </a:blipFill>
            <a:ln w="9525" cap="sq">
              <a:solidFill>
                <a:srgbClr val="051838"/>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26557" y="3176970"/>
            <a:ext cx="10434974" cy="5038224"/>
          </a:xfrm>
          <a:custGeom>
            <a:avLst/>
            <a:gdLst/>
            <a:ahLst/>
            <a:cxnLst/>
            <a:rect r="r" b="b" t="t" l="l"/>
            <a:pathLst>
              <a:path h="5038224" w="10434974">
                <a:moveTo>
                  <a:pt x="0" y="0"/>
                </a:moveTo>
                <a:lnTo>
                  <a:pt x="10434974" y="0"/>
                </a:lnTo>
                <a:lnTo>
                  <a:pt x="10434974" y="5038224"/>
                </a:lnTo>
                <a:lnTo>
                  <a:pt x="0" y="5038224"/>
                </a:lnTo>
                <a:lnTo>
                  <a:pt x="0" y="0"/>
                </a:lnTo>
                <a:close/>
              </a:path>
            </a:pathLst>
          </a:custGeom>
          <a:blipFill>
            <a:blip r:embed="rId7"/>
            <a:stretch>
              <a:fillRect l="0" t="0" r="0" b="0"/>
            </a:stretch>
          </a:blipFill>
        </p:spPr>
      </p:sp>
      <p:sp>
        <p:nvSpPr>
          <p:cNvPr name="TextBox 7" id="7"/>
          <p:cNvSpPr txBox="true"/>
          <p:nvPr/>
        </p:nvSpPr>
        <p:spPr>
          <a:xfrm rot="0">
            <a:off x="1163244" y="1509456"/>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DISTRIBUIÇÃO NORMAL: ASCENSÃO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833494" y="2221927"/>
            <a:ext cx="12998524" cy="6206795"/>
          </a:xfrm>
          <a:custGeom>
            <a:avLst/>
            <a:gdLst/>
            <a:ahLst/>
            <a:cxnLst/>
            <a:rect r="r" b="b" t="t" l="l"/>
            <a:pathLst>
              <a:path h="6206795" w="12998524">
                <a:moveTo>
                  <a:pt x="0" y="0"/>
                </a:moveTo>
                <a:lnTo>
                  <a:pt x="12998524" y="0"/>
                </a:lnTo>
                <a:lnTo>
                  <a:pt x="12998524" y="6206795"/>
                </a:lnTo>
                <a:lnTo>
                  <a:pt x="0" y="6206795"/>
                </a:lnTo>
                <a:lnTo>
                  <a:pt x="0" y="0"/>
                </a:lnTo>
                <a:close/>
              </a:path>
            </a:pathLst>
          </a:custGeom>
          <a:blipFill>
            <a:blip r:embed="rId4"/>
            <a:stretch>
              <a:fillRect l="0" t="0" r="0" b="0"/>
            </a:stretch>
          </a:blipFill>
        </p:spPr>
      </p:sp>
      <p:sp>
        <p:nvSpPr>
          <p:cNvPr name="Freeform 6" id="6"/>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DISTRIBUIÇÃO NORMAL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462079"/>
            <a:ext cx="13213907" cy="5748049"/>
          </a:xfrm>
          <a:custGeom>
            <a:avLst/>
            <a:gdLst/>
            <a:ahLst/>
            <a:cxnLst/>
            <a:rect r="r" b="b" t="t" l="l"/>
            <a:pathLst>
              <a:path h="5748049" w="13213907">
                <a:moveTo>
                  <a:pt x="0" y="0"/>
                </a:moveTo>
                <a:lnTo>
                  <a:pt x="13213907" y="0"/>
                </a:lnTo>
                <a:lnTo>
                  <a:pt x="13213907" y="5748049"/>
                </a:lnTo>
                <a:lnTo>
                  <a:pt x="0" y="5748049"/>
                </a:lnTo>
                <a:lnTo>
                  <a:pt x="0" y="0"/>
                </a:lnTo>
                <a:close/>
              </a:path>
            </a:pathLst>
          </a:custGeom>
          <a:blipFill>
            <a:blip r:embed="rId6"/>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DISTRIBUIÇÃO NORMAL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8138" y="2250865"/>
            <a:ext cx="14240666" cy="5785271"/>
          </a:xfrm>
          <a:custGeom>
            <a:avLst/>
            <a:gdLst/>
            <a:ahLst/>
            <a:cxnLst/>
            <a:rect r="r" b="b" t="t" l="l"/>
            <a:pathLst>
              <a:path h="5785271" w="14240666">
                <a:moveTo>
                  <a:pt x="0" y="0"/>
                </a:moveTo>
                <a:lnTo>
                  <a:pt x="14240666" y="0"/>
                </a:lnTo>
                <a:lnTo>
                  <a:pt x="14240666" y="5785270"/>
                </a:lnTo>
                <a:lnTo>
                  <a:pt x="0" y="5785270"/>
                </a:lnTo>
                <a:lnTo>
                  <a:pt x="0" y="0"/>
                </a:lnTo>
                <a:close/>
              </a:path>
            </a:pathLst>
          </a:custGeom>
          <a:blipFill>
            <a:blip r:embed="rId6"/>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GRÁFICO DA NORMAL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487145"/>
            <a:ext cx="11301259" cy="5608250"/>
          </a:xfrm>
          <a:custGeom>
            <a:avLst/>
            <a:gdLst/>
            <a:ahLst/>
            <a:cxnLst/>
            <a:rect r="r" b="b" t="t" l="l"/>
            <a:pathLst>
              <a:path h="5608250" w="11301259">
                <a:moveTo>
                  <a:pt x="0" y="0"/>
                </a:moveTo>
                <a:lnTo>
                  <a:pt x="11301259" y="0"/>
                </a:lnTo>
                <a:lnTo>
                  <a:pt x="11301259" y="5608250"/>
                </a:lnTo>
                <a:lnTo>
                  <a:pt x="0" y="5608250"/>
                </a:lnTo>
                <a:lnTo>
                  <a:pt x="0" y="0"/>
                </a:lnTo>
                <a:close/>
              </a:path>
            </a:pathLst>
          </a:custGeom>
          <a:blipFill>
            <a:blip r:embed="rId6"/>
            <a:stretch>
              <a:fillRect l="0" t="0"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GRÁFICO DA NORMAL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7664" y="3071861"/>
            <a:ext cx="13537292" cy="4585758"/>
          </a:xfrm>
          <a:custGeom>
            <a:avLst/>
            <a:gdLst/>
            <a:ahLst/>
            <a:cxnLst/>
            <a:rect r="r" b="b" t="t" l="l"/>
            <a:pathLst>
              <a:path h="4585758" w="13537292">
                <a:moveTo>
                  <a:pt x="0" y="0"/>
                </a:moveTo>
                <a:lnTo>
                  <a:pt x="13537292" y="0"/>
                </a:lnTo>
                <a:lnTo>
                  <a:pt x="13537292" y="4585758"/>
                </a:lnTo>
                <a:lnTo>
                  <a:pt x="0" y="4585758"/>
                </a:lnTo>
                <a:lnTo>
                  <a:pt x="0" y="0"/>
                </a:lnTo>
                <a:close/>
              </a:path>
            </a:pathLst>
          </a:custGeom>
          <a:blipFill>
            <a:blip r:embed="rId6"/>
            <a:stretch>
              <a:fillRect l="0" t="0" r="0" b="0"/>
            </a:stretch>
          </a:blipFill>
        </p:spPr>
      </p:sp>
      <p:sp>
        <p:nvSpPr>
          <p:cNvPr name="TextBox 7" id="7"/>
          <p:cNvSpPr txBox="true"/>
          <p:nvPr/>
        </p:nvSpPr>
        <p:spPr>
          <a:xfrm rot="0">
            <a:off x="1028700" y="1143000"/>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DISTRBUIÇÃO NORMAL PADRÃO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86851" y="7041853"/>
            <a:ext cx="11301259" cy="1539797"/>
          </a:xfrm>
          <a:custGeom>
            <a:avLst/>
            <a:gdLst/>
            <a:ahLst/>
            <a:cxnLst/>
            <a:rect r="r" b="b" t="t" l="l"/>
            <a:pathLst>
              <a:path h="1539797" w="11301259">
                <a:moveTo>
                  <a:pt x="0" y="0"/>
                </a:moveTo>
                <a:lnTo>
                  <a:pt x="11301259" y="0"/>
                </a:lnTo>
                <a:lnTo>
                  <a:pt x="11301259" y="1539797"/>
                </a:lnTo>
                <a:lnTo>
                  <a:pt x="0" y="1539797"/>
                </a:lnTo>
                <a:lnTo>
                  <a:pt x="0" y="0"/>
                </a:lnTo>
                <a:close/>
              </a:path>
            </a:pathLst>
          </a:custGeom>
          <a:blipFill>
            <a:blip r:embed="rId6"/>
            <a:stretch>
              <a:fillRect l="0" t="0" r="0" b="0"/>
            </a:stretch>
          </a:blipFill>
        </p:spPr>
      </p:sp>
      <p:sp>
        <p:nvSpPr>
          <p:cNvPr name="TextBox 7" id="7"/>
          <p:cNvSpPr txBox="true"/>
          <p:nvPr/>
        </p:nvSpPr>
        <p:spPr>
          <a:xfrm rot="0">
            <a:off x="1028700" y="1143000"/>
            <a:ext cx="14777654"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VARIÁVEIS ALEATÓRIAS</a:t>
            </a:r>
          </a:p>
        </p:txBody>
      </p:sp>
      <p:sp>
        <p:nvSpPr>
          <p:cNvPr name="TextBox 8" id="8"/>
          <p:cNvSpPr txBox="true"/>
          <p:nvPr/>
        </p:nvSpPr>
        <p:spPr>
          <a:xfrm rot="0">
            <a:off x="1028700" y="2698751"/>
            <a:ext cx="10179086" cy="3439903"/>
          </a:xfrm>
          <a:prstGeom prst="rect">
            <a:avLst/>
          </a:prstGeom>
        </p:spPr>
        <p:txBody>
          <a:bodyPr anchor="t" rtlCol="false" tIns="0" lIns="0" bIns="0" rIns="0">
            <a:spAutoFit/>
          </a:bodyPr>
          <a:lstStyle/>
          <a:p>
            <a:pPr algn="l">
              <a:lnSpc>
                <a:spcPts val="3419"/>
              </a:lnSpc>
            </a:pPr>
            <a:r>
              <a:rPr lang="en-US" sz="3108">
                <a:solidFill>
                  <a:srgbClr val="051838"/>
                </a:solidFill>
                <a:latin typeface="Montserrat"/>
                <a:ea typeface="Montserrat"/>
                <a:cs typeface="Montserrat"/>
                <a:sym typeface="Montserrat"/>
              </a:rPr>
              <a:t>Uma variável aleatória contínua tem a capacidade de tomar qualquer valor numérico dentro de um intervalo específico ou múltiplos intervalos. Essa variável pode representar valores em intervalos de números reais. Isso significa que entre dois pontos quaisquer, existem infinitas quantidades de valores possíveis, que são determinados pela precisão do instrumento de medição.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103856"/>
            <a:ext cx="12678112" cy="5816084"/>
          </a:xfrm>
          <a:custGeom>
            <a:avLst/>
            <a:gdLst/>
            <a:ahLst/>
            <a:cxnLst/>
            <a:rect r="r" b="b" t="t" l="l"/>
            <a:pathLst>
              <a:path h="5816084" w="12678112">
                <a:moveTo>
                  <a:pt x="0" y="0"/>
                </a:moveTo>
                <a:lnTo>
                  <a:pt x="12678112" y="0"/>
                </a:lnTo>
                <a:lnTo>
                  <a:pt x="12678112" y="5816084"/>
                </a:lnTo>
                <a:lnTo>
                  <a:pt x="0" y="5816084"/>
                </a:lnTo>
                <a:lnTo>
                  <a:pt x="0" y="0"/>
                </a:lnTo>
                <a:close/>
              </a:path>
            </a:pathLst>
          </a:custGeom>
          <a:blipFill>
            <a:blip r:embed="rId6"/>
            <a:stretch>
              <a:fillRect l="0" t="0" r="0" b="0"/>
            </a:stretch>
          </a:blipFill>
        </p:spPr>
      </p:sp>
      <p:sp>
        <p:nvSpPr>
          <p:cNvPr name="TextBox 7" id="7"/>
          <p:cNvSpPr txBox="true"/>
          <p:nvPr/>
        </p:nvSpPr>
        <p:spPr>
          <a:xfrm rot="0">
            <a:off x="1028700" y="1143000"/>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DISTRBUIÇÃO NORMAL PADRÃO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34626" y="1995197"/>
            <a:ext cx="8674204" cy="867420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31382" t="0" r="-31382" b="0"/>
              </a:stretch>
            </a:blipFill>
            <a:ln w="9525" cap="sq">
              <a:solidFill>
                <a:srgbClr val="051838"/>
              </a:solidFill>
              <a:prstDash val="solid"/>
              <a:miter/>
            </a:ln>
          </p:spPr>
        </p:sp>
      </p:grpSp>
      <p:sp>
        <p:nvSpPr>
          <p:cNvPr name="Freeform 4" id="4"/>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82934" y="4143495"/>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DISTRBUIÇÃO QUI-QUADRADO</a:t>
            </a:r>
          </a:p>
        </p:txBody>
      </p:sp>
      <p:sp>
        <p:nvSpPr>
          <p:cNvPr name="Freeform 6" id="6"/>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42607" y="4233666"/>
            <a:ext cx="7343202" cy="73432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9465" y="2487265"/>
            <a:ext cx="13165711" cy="6023313"/>
          </a:xfrm>
          <a:custGeom>
            <a:avLst/>
            <a:gdLst/>
            <a:ahLst/>
            <a:cxnLst/>
            <a:rect r="r" b="b" t="t" l="l"/>
            <a:pathLst>
              <a:path h="6023313" w="13165711">
                <a:moveTo>
                  <a:pt x="0" y="0"/>
                </a:moveTo>
                <a:lnTo>
                  <a:pt x="13165711" y="0"/>
                </a:lnTo>
                <a:lnTo>
                  <a:pt x="13165711" y="6023313"/>
                </a:lnTo>
                <a:lnTo>
                  <a:pt x="0" y="6023313"/>
                </a:lnTo>
                <a:lnTo>
                  <a:pt x="0" y="0"/>
                </a:lnTo>
                <a:close/>
              </a:path>
            </a:pathLst>
          </a:custGeom>
          <a:blipFill>
            <a:blip r:embed="rId6"/>
            <a:stretch>
              <a:fillRect l="0" t="0" r="0" b="0"/>
            </a:stretch>
          </a:blipFill>
        </p:spPr>
      </p:sp>
      <p:sp>
        <p:nvSpPr>
          <p:cNvPr name="TextBox 7" id="7"/>
          <p:cNvSpPr txBox="true"/>
          <p:nvPr/>
        </p:nvSpPr>
        <p:spPr>
          <a:xfrm rot="0">
            <a:off x="319465" y="1558304"/>
            <a:ext cx="14595477"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DISTRBUIÇÃO QUI-QUADRADO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42607" y="4233666"/>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false" flipV="false" rot="0">
            <a:off x="250604" y="1761864"/>
            <a:ext cx="16952230" cy="7755645"/>
          </a:xfrm>
          <a:custGeom>
            <a:avLst/>
            <a:gdLst/>
            <a:ahLst/>
            <a:cxnLst/>
            <a:rect r="r" b="b" t="t" l="l"/>
            <a:pathLst>
              <a:path h="7755645" w="16952230">
                <a:moveTo>
                  <a:pt x="0" y="0"/>
                </a:moveTo>
                <a:lnTo>
                  <a:pt x="16952230" y="0"/>
                </a:lnTo>
                <a:lnTo>
                  <a:pt x="16952230" y="7755645"/>
                </a:lnTo>
                <a:lnTo>
                  <a:pt x="0" y="7755645"/>
                </a:lnTo>
                <a:lnTo>
                  <a:pt x="0" y="0"/>
                </a:lnTo>
                <a:close/>
              </a:path>
            </a:pathLst>
          </a:custGeom>
          <a:blipFill>
            <a:blip r:embed="rId2"/>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28980" y="903975"/>
            <a:ext cx="14595477"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DISTRBUIÇÃO QUI-QUADRADO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2200" y="257550"/>
            <a:ext cx="10825200" cy="2958257"/>
          </a:xfrm>
          <a:prstGeom prst="rect">
            <a:avLst/>
          </a:prstGeom>
        </p:spPr>
        <p:txBody>
          <a:bodyPr anchor="t" rtlCol="false" tIns="0" lIns="0" bIns="0" rIns="0">
            <a:spAutoFit/>
          </a:bodyPr>
          <a:lstStyle/>
          <a:p>
            <a:pPr algn="l">
              <a:lnSpc>
                <a:spcPts val="9900"/>
              </a:lnSpc>
            </a:pPr>
            <a:r>
              <a:rPr lang="en-US" sz="4999" b="true">
                <a:solidFill>
                  <a:srgbClr val="060644"/>
                </a:solidFill>
                <a:latin typeface="Poppins Bold"/>
                <a:ea typeface="Poppins Bold"/>
                <a:cs typeface="Poppins Bold"/>
                <a:sym typeface="Poppins Bold"/>
              </a:rPr>
              <a:t>Distribuição Qui-Quadrado (Χ²)</a:t>
            </a:r>
          </a:p>
          <a:p>
            <a:pPr algn="l">
              <a:lnSpc>
                <a:spcPts val="9900"/>
              </a:lnSpc>
            </a:pPr>
          </a:p>
        </p:txBody>
      </p:sp>
      <p:sp>
        <p:nvSpPr>
          <p:cNvPr name="TextBox 3" id="3"/>
          <p:cNvSpPr txBox="true"/>
          <p:nvPr/>
        </p:nvSpPr>
        <p:spPr>
          <a:xfrm rot="0">
            <a:off x="1612150" y="2468100"/>
            <a:ext cx="15045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FDP:</a:t>
            </a:r>
          </a:p>
          <a:p>
            <a:pPr algn="l" marL="482600" indent="-241300" lvl="1">
              <a:lnSpc>
                <a:spcPts val="4800"/>
              </a:lnSpc>
            </a:pPr>
          </a:p>
          <a:p>
            <a:pPr algn="l" marL="482600" indent="-241300" lvl="1">
              <a:lnSpc>
                <a:spcPts val="4800"/>
              </a:lnSpc>
            </a:pPr>
          </a:p>
          <a:p>
            <a:pPr algn="l" marL="482600" indent="-241300" lvl="1">
              <a:lnSpc>
                <a:spcPts val="4800"/>
              </a:lnSpc>
            </a:pPr>
          </a:p>
          <a:p>
            <a:pPr algn="l" marL="482600" indent="-241300" lvl="1">
              <a:lnSpc>
                <a:spcPts val="4800"/>
              </a:lnSpc>
              <a:buAutoNum type="arabicPeriod" startAt="1"/>
            </a:pPr>
            <a:r>
              <a:rPr lang="en-US" b="true" sz="4000">
                <a:solidFill>
                  <a:srgbClr val="0E2841"/>
                </a:solidFill>
                <a:latin typeface="Barlow Bold"/>
                <a:ea typeface="Barlow Bold"/>
                <a:cs typeface="Barlow Bold"/>
                <a:sym typeface="Barlow Bold"/>
              </a:rPr>
              <a:t>c</a:t>
            </a:r>
            <a:r>
              <a:rPr lang="en-US" sz="4000">
                <a:solidFill>
                  <a:srgbClr val="0E2841"/>
                </a:solidFill>
                <a:latin typeface="Barlow"/>
                <a:ea typeface="Barlow"/>
                <a:cs typeface="Barlow"/>
                <a:sym typeface="Barlow"/>
              </a:rPr>
              <a:t> é uma constante dependente de </a:t>
            </a:r>
            <a:r>
              <a:rPr lang="en-US" b="true" sz="4000">
                <a:solidFill>
                  <a:srgbClr val="0E2841"/>
                </a:solidFill>
                <a:latin typeface="Barlow Bold"/>
                <a:ea typeface="Barlow Bold"/>
                <a:cs typeface="Barlow Bold"/>
                <a:sym typeface="Barlow Bold"/>
              </a:rPr>
              <a:t>φ</a:t>
            </a:r>
            <a:r>
              <a:rPr lang="en-US" sz="4000">
                <a:solidFill>
                  <a:srgbClr val="0E2841"/>
                </a:solidFill>
                <a:latin typeface="Barlow"/>
                <a:ea typeface="Barlow"/>
                <a:cs typeface="Barlow"/>
                <a:sym typeface="Barlow"/>
              </a:rPr>
              <a:t> e determinada pela condição em que a área sob a curva de probabilidade é igual a um.</a:t>
            </a:r>
          </a:p>
          <a:p>
            <a:pPr algn="l" marL="482600" indent="-241300" lvl="1">
              <a:lnSpc>
                <a:spcPts val="4800"/>
              </a:lnSpc>
            </a:pPr>
          </a:p>
          <a:p>
            <a:pPr algn="l" marL="482600" indent="-241300" lvl="1">
              <a:lnSpc>
                <a:spcPts val="4800"/>
              </a:lnSpc>
              <a:buAutoNum type="arabicPeriod" startAt="1"/>
            </a:pPr>
            <a:r>
              <a:rPr lang="en-US" b="true" sz="4000">
                <a:solidFill>
                  <a:srgbClr val="0E2841"/>
                </a:solidFill>
                <a:latin typeface="Barlow Bold"/>
                <a:ea typeface="Barlow Bold"/>
                <a:cs typeface="Barlow Bold"/>
                <a:sym typeface="Barlow Bold"/>
              </a:rPr>
              <a:t>ϕ</a:t>
            </a:r>
            <a:r>
              <a:rPr lang="en-US" sz="4000">
                <a:solidFill>
                  <a:srgbClr val="0E2841"/>
                </a:solidFill>
                <a:latin typeface="Barlow"/>
                <a:ea typeface="Barlow"/>
                <a:cs typeface="Barlow"/>
                <a:sym typeface="Barlow"/>
              </a:rPr>
              <a:t> (lê-se fi) é um parâmetro da função densidade denominado grau de liberdade.</a:t>
            </a:r>
          </a:p>
        </p:txBody>
      </p:sp>
      <p:grpSp>
        <p:nvGrpSpPr>
          <p:cNvPr name="Group 4" id="4"/>
          <p:cNvGrpSpPr>
            <a:grpSpLocks noChangeAspect="true"/>
          </p:cNvGrpSpPr>
          <p:nvPr/>
        </p:nvGrpSpPr>
        <p:grpSpPr>
          <a:xfrm rot="0">
            <a:off x="2841805" y="3166971"/>
            <a:ext cx="5923810" cy="933334"/>
            <a:chOff x="0" y="0"/>
            <a:chExt cx="7898413" cy="1244445"/>
          </a:xfrm>
        </p:grpSpPr>
        <p:sp>
          <p:nvSpPr>
            <p:cNvPr name="Freeform 5" id="5"/>
            <p:cNvSpPr/>
            <p:nvPr/>
          </p:nvSpPr>
          <p:spPr>
            <a:xfrm flipH="false" flipV="false" rot="0">
              <a:off x="0" y="0"/>
              <a:ext cx="7898384" cy="1244473"/>
            </a:xfrm>
            <a:custGeom>
              <a:avLst/>
              <a:gdLst/>
              <a:ahLst/>
              <a:cxnLst/>
              <a:rect r="r" b="b" t="t" l="l"/>
              <a:pathLst>
                <a:path h="1244473" w="7898384">
                  <a:moveTo>
                    <a:pt x="0" y="0"/>
                  </a:moveTo>
                  <a:lnTo>
                    <a:pt x="7898384" y="0"/>
                  </a:lnTo>
                  <a:lnTo>
                    <a:pt x="7898384" y="1244473"/>
                  </a:lnTo>
                  <a:lnTo>
                    <a:pt x="0" y="1244473"/>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12931903" y="3036238"/>
            <a:ext cx="2514286" cy="1047620"/>
            <a:chOff x="0" y="0"/>
            <a:chExt cx="3352381" cy="1396827"/>
          </a:xfrm>
        </p:grpSpPr>
        <p:sp>
          <p:nvSpPr>
            <p:cNvPr name="Freeform 7" id="7"/>
            <p:cNvSpPr/>
            <p:nvPr/>
          </p:nvSpPr>
          <p:spPr>
            <a:xfrm flipH="false" flipV="false" rot="0">
              <a:off x="0" y="0"/>
              <a:ext cx="3352419" cy="1396873"/>
            </a:xfrm>
            <a:custGeom>
              <a:avLst/>
              <a:gdLst/>
              <a:ahLst/>
              <a:cxnLst/>
              <a:rect r="r" b="b" t="t" l="l"/>
              <a:pathLst>
                <a:path h="1396873" w="3352419">
                  <a:moveTo>
                    <a:pt x="0" y="0"/>
                  </a:moveTo>
                  <a:lnTo>
                    <a:pt x="3352419" y="0"/>
                  </a:lnTo>
                  <a:lnTo>
                    <a:pt x="3352419" y="1396873"/>
                  </a:lnTo>
                  <a:lnTo>
                    <a:pt x="0" y="1396873"/>
                  </a:lnTo>
                  <a:lnTo>
                    <a:pt x="0" y="0"/>
                  </a:lnTo>
                  <a:close/>
                </a:path>
              </a:pathLst>
            </a:custGeom>
            <a:blipFill>
              <a:blip r:embed="rId4"/>
              <a:stretch>
                <a:fillRect l="0" t="0" r="1" b="3"/>
              </a:stretch>
            </a:blipFill>
          </p:spPr>
        </p:sp>
      </p:grpSp>
      <p:grpSp>
        <p:nvGrpSpPr>
          <p:cNvPr name="Group 8" id="8"/>
          <p:cNvGrpSpPr>
            <a:grpSpLocks noChangeAspect="true"/>
          </p:cNvGrpSpPr>
          <p:nvPr/>
        </p:nvGrpSpPr>
        <p:grpSpPr>
          <a:xfrm rot="0">
            <a:off x="5596188" y="7643600"/>
            <a:ext cx="7095600" cy="1568300"/>
            <a:chOff x="0" y="0"/>
            <a:chExt cx="9460800" cy="2091067"/>
          </a:xfrm>
        </p:grpSpPr>
        <p:sp>
          <p:nvSpPr>
            <p:cNvPr name="Freeform 9" id="9"/>
            <p:cNvSpPr/>
            <p:nvPr/>
          </p:nvSpPr>
          <p:spPr>
            <a:xfrm flipH="false" flipV="false" rot="0">
              <a:off x="0" y="0"/>
              <a:ext cx="9460738" cy="2091055"/>
            </a:xfrm>
            <a:custGeom>
              <a:avLst/>
              <a:gdLst/>
              <a:ahLst/>
              <a:cxnLst/>
              <a:rect r="r" b="b" t="t" l="l"/>
              <a:pathLst>
                <a:path h="2091055" w="9460738">
                  <a:moveTo>
                    <a:pt x="0" y="0"/>
                  </a:moveTo>
                  <a:lnTo>
                    <a:pt x="9460738" y="0"/>
                  </a:lnTo>
                  <a:lnTo>
                    <a:pt x="9460738" y="2091055"/>
                  </a:lnTo>
                  <a:lnTo>
                    <a:pt x="0" y="2091055"/>
                  </a:lnTo>
                  <a:lnTo>
                    <a:pt x="0" y="0"/>
                  </a:lnTo>
                  <a:close/>
                </a:path>
              </a:pathLst>
            </a:custGeom>
            <a:blipFill>
              <a:blip r:embed="rId5"/>
              <a:stretch>
                <a:fillRect l="0" t="0" r="-2"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13625" y="729975"/>
            <a:ext cx="10642350" cy="1007250"/>
          </a:xfrm>
          <a:prstGeom prst="rect">
            <a:avLst/>
          </a:prstGeom>
        </p:spPr>
        <p:txBody>
          <a:bodyPr anchor="t" rtlCol="false" tIns="0" lIns="0" bIns="0" rIns="0">
            <a:spAutoFit/>
          </a:bodyPr>
          <a:lstStyle/>
          <a:p>
            <a:pPr algn="l">
              <a:lnSpc>
                <a:spcPts val="5999"/>
              </a:lnSpc>
            </a:pPr>
            <a:r>
              <a:rPr lang="en-US" sz="4999" b="true">
                <a:solidFill>
                  <a:srgbClr val="000000"/>
                </a:solidFill>
                <a:latin typeface="Poppins Bold"/>
                <a:ea typeface="Poppins Bold"/>
                <a:cs typeface="Poppins Bold"/>
                <a:sym typeface="Poppins Bold"/>
              </a:rPr>
              <a:t>Distribuição Qui-Quadrado (Χ²)</a:t>
            </a:r>
          </a:p>
          <a:p>
            <a:pPr algn="l">
              <a:lnSpc>
                <a:spcPts val="5999"/>
              </a:lnSpc>
            </a:pPr>
          </a:p>
        </p:txBody>
      </p:sp>
      <p:sp>
        <p:nvSpPr>
          <p:cNvPr name="TextBox 3" id="3"/>
          <p:cNvSpPr txBox="true"/>
          <p:nvPr/>
        </p:nvSpPr>
        <p:spPr>
          <a:xfrm rot="0">
            <a:off x="1631438" y="2096875"/>
            <a:ext cx="15045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A probabilidade da distribuição qui-quadrado não é simétrica como a da distribuição normal, para aumentar seu estado de simetria é necessário aumentar o seu grau de liberdade, portanto a relação entre simetria e grau de liberdade são diretamente proporcionais.</a:t>
            </a:r>
          </a:p>
        </p:txBody>
      </p:sp>
      <p:grpSp>
        <p:nvGrpSpPr>
          <p:cNvPr name="Group 4" id="4"/>
          <p:cNvGrpSpPr>
            <a:grpSpLocks noChangeAspect="true"/>
          </p:cNvGrpSpPr>
          <p:nvPr/>
        </p:nvGrpSpPr>
        <p:grpSpPr>
          <a:xfrm rot="0">
            <a:off x="1870805" y="5152403"/>
            <a:ext cx="6764950" cy="4881150"/>
            <a:chOff x="0" y="0"/>
            <a:chExt cx="9019933" cy="6508200"/>
          </a:xfrm>
        </p:grpSpPr>
        <p:sp>
          <p:nvSpPr>
            <p:cNvPr name="Freeform 5" id="5"/>
            <p:cNvSpPr/>
            <p:nvPr/>
          </p:nvSpPr>
          <p:spPr>
            <a:xfrm flipH="false" flipV="false" rot="0">
              <a:off x="0" y="0"/>
              <a:ext cx="9019921" cy="6508242"/>
            </a:xfrm>
            <a:custGeom>
              <a:avLst/>
              <a:gdLst/>
              <a:ahLst/>
              <a:cxnLst/>
              <a:rect r="r" b="b" t="t" l="l"/>
              <a:pathLst>
                <a:path h="6508242" w="9019921">
                  <a:moveTo>
                    <a:pt x="0" y="0"/>
                  </a:moveTo>
                  <a:lnTo>
                    <a:pt x="9019921" y="0"/>
                  </a:lnTo>
                  <a:lnTo>
                    <a:pt x="9019921" y="6508242"/>
                  </a:lnTo>
                  <a:lnTo>
                    <a:pt x="0" y="6508242"/>
                  </a:lnTo>
                  <a:lnTo>
                    <a:pt x="0" y="0"/>
                  </a:lnTo>
                  <a:close/>
                </a:path>
              </a:pathLst>
            </a:custGeom>
            <a:blipFill>
              <a:blip r:embed="rId3"/>
              <a:stretch>
                <a:fillRect l="0" t="0" r="0" b="0"/>
              </a:stretch>
            </a:blipFill>
          </p:spPr>
        </p:sp>
      </p:grpSp>
      <p:grpSp>
        <p:nvGrpSpPr>
          <p:cNvPr name="Group 6" id="6"/>
          <p:cNvGrpSpPr>
            <a:grpSpLocks noChangeAspect="true"/>
          </p:cNvGrpSpPr>
          <p:nvPr/>
        </p:nvGrpSpPr>
        <p:grpSpPr>
          <a:xfrm rot="0">
            <a:off x="9705956" y="5152401"/>
            <a:ext cx="6508212" cy="4881150"/>
            <a:chOff x="0" y="0"/>
            <a:chExt cx="8677616" cy="6508200"/>
          </a:xfrm>
        </p:grpSpPr>
        <p:sp>
          <p:nvSpPr>
            <p:cNvPr name="Freeform 7" id="7"/>
            <p:cNvSpPr/>
            <p:nvPr/>
          </p:nvSpPr>
          <p:spPr>
            <a:xfrm flipH="false" flipV="false" rot="0">
              <a:off x="0" y="0"/>
              <a:ext cx="8677656" cy="6508242"/>
            </a:xfrm>
            <a:custGeom>
              <a:avLst/>
              <a:gdLst/>
              <a:ahLst/>
              <a:cxnLst/>
              <a:rect r="r" b="b" t="t" l="l"/>
              <a:pathLst>
                <a:path h="6508242" w="8677656">
                  <a:moveTo>
                    <a:pt x="0" y="0"/>
                  </a:moveTo>
                  <a:lnTo>
                    <a:pt x="8677656" y="0"/>
                  </a:lnTo>
                  <a:lnTo>
                    <a:pt x="8677656" y="6508242"/>
                  </a:lnTo>
                  <a:lnTo>
                    <a:pt x="0" y="6508242"/>
                  </a:lnTo>
                  <a:lnTo>
                    <a:pt x="0" y="0"/>
                  </a:lnTo>
                  <a:close/>
                </a:path>
              </a:pathLst>
            </a:custGeom>
            <a:blipFill>
              <a:blip r:embed="rId4"/>
              <a:stretch>
                <a:fillRect l="0" t="0" r="0" b="0"/>
              </a:stretch>
            </a:blipFill>
          </p:spPr>
        </p:sp>
      </p:grpSp>
      <p:sp>
        <p:nvSpPr>
          <p:cNvPr name="AutoShape 8" id="8"/>
          <p:cNvSpPr/>
          <p:nvPr/>
        </p:nvSpPr>
        <p:spPr>
          <a:xfrm rot="5368530">
            <a:off x="-215441" y="6940600"/>
            <a:ext cx="3727881" cy="0"/>
          </a:xfrm>
          <a:prstGeom prst="line">
            <a:avLst/>
          </a:prstGeom>
          <a:ln cap="rnd" w="9525">
            <a:solidFill>
              <a:srgbClr val="0E2841"/>
            </a:solidFill>
            <a:prstDash val="solid"/>
            <a:headEnd type="none" len="sm" w="sm"/>
            <a:tailEnd type="triangle" len="med" w="lg"/>
          </a:ln>
        </p:spPr>
      </p:sp>
      <p:sp>
        <p:nvSpPr>
          <p:cNvPr name="TextBox 9" id="9"/>
          <p:cNvSpPr txBox="true"/>
          <p:nvPr/>
        </p:nvSpPr>
        <p:spPr>
          <a:xfrm rot="0">
            <a:off x="868500" y="4645900"/>
            <a:ext cx="956700" cy="491850"/>
          </a:xfrm>
          <a:prstGeom prst="rect">
            <a:avLst/>
          </a:prstGeom>
        </p:spPr>
        <p:txBody>
          <a:bodyPr anchor="t" rtlCol="false" tIns="0" lIns="0" bIns="0" rIns="0">
            <a:spAutoFit/>
          </a:bodyPr>
          <a:lstStyle/>
          <a:p>
            <a:pPr algn="l">
              <a:lnSpc>
                <a:spcPts val="3359"/>
              </a:lnSpc>
            </a:pPr>
            <a:r>
              <a:rPr lang="en-US" sz="2799">
                <a:solidFill>
                  <a:srgbClr val="000000"/>
                </a:solidFill>
                <a:latin typeface="Times New Roman"/>
                <a:ea typeface="Times New Roman"/>
                <a:cs typeface="Times New Roman"/>
                <a:sym typeface="Times New Roman"/>
              </a:rPr>
              <a:t>f(X²)</a:t>
            </a:r>
          </a:p>
        </p:txBody>
      </p:sp>
      <p:sp>
        <p:nvSpPr>
          <p:cNvPr name="AutoShape 10" id="10"/>
          <p:cNvSpPr/>
          <p:nvPr/>
        </p:nvSpPr>
        <p:spPr>
          <a:xfrm rot="5213">
            <a:off x="2300534" y="9444200"/>
            <a:ext cx="6280732" cy="0"/>
          </a:xfrm>
          <a:prstGeom prst="line">
            <a:avLst/>
          </a:prstGeom>
          <a:ln cap="rnd" w="9525">
            <a:solidFill>
              <a:srgbClr val="0E2841"/>
            </a:solidFill>
            <a:prstDash val="solid"/>
            <a:headEnd type="none" len="sm" w="sm"/>
            <a:tailEnd type="triangle" len="med" w="lg"/>
          </a:ln>
        </p:spPr>
      </p:sp>
      <p:sp>
        <p:nvSpPr>
          <p:cNvPr name="TextBox 11" id="11"/>
          <p:cNvSpPr txBox="true"/>
          <p:nvPr/>
        </p:nvSpPr>
        <p:spPr>
          <a:xfrm rot="0">
            <a:off x="8570700" y="9169700"/>
            <a:ext cx="443100" cy="491850"/>
          </a:xfrm>
          <a:prstGeom prst="rect">
            <a:avLst/>
          </a:prstGeom>
        </p:spPr>
        <p:txBody>
          <a:bodyPr anchor="t" rtlCol="false" tIns="0" lIns="0" bIns="0" rIns="0">
            <a:spAutoFit/>
          </a:bodyPr>
          <a:lstStyle/>
          <a:p>
            <a:pPr algn="l">
              <a:lnSpc>
                <a:spcPts val="3359"/>
              </a:lnSpc>
            </a:pPr>
            <a:r>
              <a:rPr lang="en-US" sz="2799">
                <a:solidFill>
                  <a:srgbClr val="000000"/>
                </a:solidFill>
                <a:latin typeface="Times New Roman"/>
                <a:ea typeface="Times New Roman"/>
                <a:cs typeface="Times New Roman"/>
                <a:sym typeface="Times New Roman"/>
              </a:rPr>
              <a:t>X²</a:t>
            </a:r>
          </a:p>
        </p:txBody>
      </p:sp>
      <p:sp>
        <p:nvSpPr>
          <p:cNvPr name="AutoShape 12" id="12"/>
          <p:cNvSpPr/>
          <p:nvPr/>
        </p:nvSpPr>
        <p:spPr>
          <a:xfrm rot="10778908">
            <a:off x="10381335" y="10002050"/>
            <a:ext cx="5562030" cy="0"/>
          </a:xfrm>
          <a:prstGeom prst="line">
            <a:avLst/>
          </a:prstGeom>
          <a:ln cap="rnd" w="9525">
            <a:solidFill>
              <a:srgbClr val="0E2841"/>
            </a:solidFill>
            <a:prstDash val="solid"/>
            <a:headEnd type="none" len="sm" w="sm"/>
            <a:tailEnd type="triangle" len="med" w="lg"/>
          </a:ln>
        </p:spPr>
      </p:sp>
      <p:sp>
        <p:nvSpPr>
          <p:cNvPr name="AutoShape 13" id="13"/>
          <p:cNvSpPr/>
          <p:nvPr/>
        </p:nvSpPr>
        <p:spPr>
          <a:xfrm rot="5366049">
            <a:off x="7877703" y="7547800"/>
            <a:ext cx="3455494" cy="0"/>
          </a:xfrm>
          <a:prstGeom prst="line">
            <a:avLst/>
          </a:prstGeom>
          <a:ln cap="rnd" w="9525">
            <a:solidFill>
              <a:srgbClr val="0E2841"/>
            </a:solidFill>
            <a:prstDash val="solid"/>
            <a:headEnd type="none" len="sm" w="sm"/>
            <a:tailEnd type="triangle" len="med" w="lg"/>
          </a:ln>
        </p:spPr>
      </p:sp>
      <p:sp>
        <p:nvSpPr>
          <p:cNvPr name="TextBox 14" id="14"/>
          <p:cNvSpPr txBox="true"/>
          <p:nvPr/>
        </p:nvSpPr>
        <p:spPr>
          <a:xfrm rot="0">
            <a:off x="9589200" y="5207200"/>
            <a:ext cx="762900" cy="491850"/>
          </a:xfrm>
          <a:prstGeom prst="rect">
            <a:avLst/>
          </a:prstGeom>
        </p:spPr>
        <p:txBody>
          <a:bodyPr anchor="t" rtlCol="false" tIns="0" lIns="0" bIns="0" rIns="0">
            <a:spAutoFit/>
          </a:bodyPr>
          <a:lstStyle/>
          <a:p>
            <a:pPr algn="l">
              <a:lnSpc>
                <a:spcPts val="3359"/>
              </a:lnSpc>
            </a:pPr>
            <a:r>
              <a:rPr lang="en-US" sz="2799">
                <a:solidFill>
                  <a:srgbClr val="000000"/>
                </a:solidFill>
                <a:latin typeface="Times New Roman"/>
                <a:ea typeface="Times New Roman"/>
                <a:cs typeface="Times New Roman"/>
                <a:sym typeface="Times New Roman"/>
              </a:rPr>
              <a:t>f(x²)</a:t>
            </a:r>
          </a:p>
        </p:txBody>
      </p:sp>
      <p:sp>
        <p:nvSpPr>
          <p:cNvPr name="TextBox 15" id="15"/>
          <p:cNvSpPr txBox="true"/>
          <p:nvPr/>
        </p:nvSpPr>
        <p:spPr>
          <a:xfrm rot="0">
            <a:off x="16121400" y="9569900"/>
            <a:ext cx="443100" cy="491608"/>
          </a:xfrm>
          <a:prstGeom prst="rect">
            <a:avLst/>
          </a:prstGeom>
        </p:spPr>
        <p:txBody>
          <a:bodyPr anchor="t" rtlCol="false" tIns="0" lIns="0" bIns="0" rIns="0">
            <a:spAutoFit/>
          </a:bodyPr>
          <a:lstStyle/>
          <a:p>
            <a:pPr algn="l">
              <a:lnSpc>
                <a:spcPts val="3359"/>
              </a:lnSpc>
            </a:pPr>
            <a:r>
              <a:rPr lang="en-US" sz="2799">
                <a:solidFill>
                  <a:srgbClr val="000000"/>
                </a:solidFill>
                <a:latin typeface="Times New Roman"/>
                <a:ea typeface="Times New Roman"/>
                <a:cs typeface="Times New Roman"/>
                <a:sym typeface="Times New Roman"/>
              </a:rPr>
              <a:t>X²</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2199" y="257550"/>
            <a:ext cx="12541057" cy="2958257"/>
          </a:xfrm>
          <a:prstGeom prst="rect">
            <a:avLst/>
          </a:prstGeom>
        </p:spPr>
        <p:txBody>
          <a:bodyPr anchor="t" rtlCol="false" tIns="0" lIns="0" bIns="0" rIns="0">
            <a:spAutoFit/>
          </a:bodyPr>
          <a:lstStyle/>
          <a:p>
            <a:pPr algn="l">
              <a:lnSpc>
                <a:spcPts val="9900"/>
              </a:lnSpc>
            </a:pPr>
            <a:r>
              <a:rPr lang="en-US" sz="4999" b="true">
                <a:solidFill>
                  <a:srgbClr val="060644"/>
                </a:solidFill>
                <a:latin typeface="Poppins Bold"/>
                <a:ea typeface="Poppins Bold"/>
                <a:cs typeface="Poppins Bold"/>
                <a:sym typeface="Poppins Bold"/>
              </a:rPr>
              <a:t>Distribuição Qui-Quadrado (Χ²)</a:t>
            </a:r>
          </a:p>
          <a:p>
            <a:pPr algn="l">
              <a:lnSpc>
                <a:spcPts val="9900"/>
              </a:lnSpc>
            </a:pPr>
          </a:p>
        </p:txBody>
      </p:sp>
      <p:sp>
        <p:nvSpPr>
          <p:cNvPr name="TextBox 3" id="3"/>
          <p:cNvSpPr txBox="true"/>
          <p:nvPr/>
        </p:nvSpPr>
        <p:spPr>
          <a:xfrm rot="0">
            <a:off x="1612150" y="2468100"/>
            <a:ext cx="15045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Gráfico da FDA:</a:t>
            </a:r>
          </a:p>
        </p:txBody>
      </p:sp>
      <p:grpSp>
        <p:nvGrpSpPr>
          <p:cNvPr name="Group 4" id="4"/>
          <p:cNvGrpSpPr>
            <a:grpSpLocks noChangeAspect="true"/>
          </p:cNvGrpSpPr>
          <p:nvPr/>
        </p:nvGrpSpPr>
        <p:grpSpPr>
          <a:xfrm rot="0">
            <a:off x="1429300" y="3255507"/>
            <a:ext cx="4451500" cy="1433550"/>
            <a:chOff x="0" y="0"/>
            <a:chExt cx="5935333" cy="1911400"/>
          </a:xfrm>
        </p:grpSpPr>
        <p:sp>
          <p:nvSpPr>
            <p:cNvPr name="Freeform 5" id="5"/>
            <p:cNvSpPr/>
            <p:nvPr/>
          </p:nvSpPr>
          <p:spPr>
            <a:xfrm flipH="false" flipV="false" rot="0">
              <a:off x="0" y="0"/>
              <a:ext cx="5935345" cy="1911350"/>
            </a:xfrm>
            <a:custGeom>
              <a:avLst/>
              <a:gdLst/>
              <a:ahLst/>
              <a:cxnLst/>
              <a:rect r="r" b="b" t="t" l="l"/>
              <a:pathLst>
                <a:path h="1911350" w="5935345">
                  <a:moveTo>
                    <a:pt x="0" y="0"/>
                  </a:moveTo>
                  <a:lnTo>
                    <a:pt x="5935345" y="0"/>
                  </a:lnTo>
                  <a:lnTo>
                    <a:pt x="5935345" y="1911350"/>
                  </a:lnTo>
                  <a:lnTo>
                    <a:pt x="0" y="1911350"/>
                  </a:lnTo>
                  <a:lnTo>
                    <a:pt x="0" y="0"/>
                  </a:lnTo>
                  <a:close/>
                </a:path>
              </a:pathLst>
            </a:custGeom>
            <a:blipFill>
              <a:blip r:embed="rId3"/>
              <a:stretch>
                <a:fillRect l="0" t="0" r="0" b="-2"/>
              </a:stretch>
            </a:blipFill>
          </p:spPr>
        </p:sp>
      </p:grpSp>
      <p:grpSp>
        <p:nvGrpSpPr>
          <p:cNvPr name="Group 6" id="6"/>
          <p:cNvGrpSpPr>
            <a:grpSpLocks noChangeAspect="true"/>
          </p:cNvGrpSpPr>
          <p:nvPr/>
        </p:nvGrpSpPr>
        <p:grpSpPr>
          <a:xfrm rot="0">
            <a:off x="5898650" y="4783451"/>
            <a:ext cx="6490700" cy="4868050"/>
            <a:chOff x="0" y="0"/>
            <a:chExt cx="8654267" cy="6490733"/>
          </a:xfrm>
        </p:grpSpPr>
        <p:sp>
          <p:nvSpPr>
            <p:cNvPr name="Freeform 7" id="7"/>
            <p:cNvSpPr/>
            <p:nvPr/>
          </p:nvSpPr>
          <p:spPr>
            <a:xfrm flipH="false" flipV="false" rot="0">
              <a:off x="0" y="0"/>
              <a:ext cx="8654288" cy="6490716"/>
            </a:xfrm>
            <a:custGeom>
              <a:avLst/>
              <a:gdLst/>
              <a:ahLst/>
              <a:cxnLst/>
              <a:rect r="r" b="b" t="t" l="l"/>
              <a:pathLst>
                <a:path h="6490716" w="8654288">
                  <a:moveTo>
                    <a:pt x="0" y="0"/>
                  </a:moveTo>
                  <a:lnTo>
                    <a:pt x="8654288" y="0"/>
                  </a:lnTo>
                  <a:lnTo>
                    <a:pt x="8654288" y="6490716"/>
                  </a:lnTo>
                  <a:lnTo>
                    <a:pt x="0" y="6490716"/>
                  </a:lnTo>
                  <a:lnTo>
                    <a:pt x="0" y="0"/>
                  </a:lnTo>
                  <a:close/>
                </a:path>
              </a:pathLst>
            </a:custGeom>
            <a:blipFill>
              <a:blip r:embed="rId4"/>
              <a:stretch>
                <a:fillRect l="0" t="0" r="0" b="0"/>
              </a:stretch>
            </a:blipFill>
          </p:spPr>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2613" y="1445781"/>
            <a:ext cx="16450887" cy="3904752"/>
          </a:xfrm>
          <a:prstGeom prst="rect">
            <a:avLst/>
          </a:prstGeom>
        </p:spPr>
        <p:txBody>
          <a:bodyPr anchor="t" rtlCol="false" tIns="0" lIns="0" bIns="0" rIns="0">
            <a:spAutoFit/>
          </a:bodyPr>
          <a:lstStyle/>
          <a:p>
            <a:pPr algn="l" marL="205740" indent="-102870" lvl="1">
              <a:lnSpc>
                <a:spcPts val="6480"/>
              </a:lnSpc>
              <a:buFont typeface="Arial"/>
              <a:buChar char="•"/>
            </a:pPr>
            <a:r>
              <a:rPr lang="en-US" sz="3600">
                <a:solidFill>
                  <a:srgbClr val="000000"/>
                </a:solidFill>
                <a:latin typeface="Aptos"/>
                <a:ea typeface="Aptos"/>
                <a:cs typeface="Aptos"/>
                <a:sym typeface="Aptos"/>
              </a:rPr>
              <a:t>Curva é assimétrica;</a:t>
            </a:r>
          </a:p>
          <a:p>
            <a:pPr algn="l" marL="205740" indent="-102870" lvl="1">
              <a:lnSpc>
                <a:spcPts val="6480"/>
              </a:lnSpc>
              <a:buFont typeface="Arial"/>
              <a:buChar char="•"/>
            </a:pPr>
            <a:r>
              <a:rPr lang="en-US" sz="3600">
                <a:solidFill>
                  <a:srgbClr val="000000"/>
                </a:solidFill>
                <a:latin typeface="Aptos"/>
                <a:ea typeface="Aptos"/>
                <a:cs typeface="Aptos"/>
                <a:sym typeface="Aptos"/>
              </a:rPr>
              <a:t>Gráfico começa no 0, tem um pico; </a:t>
            </a:r>
          </a:p>
          <a:p>
            <a:pPr algn="l" marL="205740" indent="-102870" lvl="1">
              <a:lnSpc>
                <a:spcPts val="6480"/>
              </a:lnSpc>
              <a:buFont typeface="Arial"/>
              <a:buChar char="•"/>
            </a:pPr>
            <a:r>
              <a:rPr lang="en-US" sz="3600">
                <a:solidFill>
                  <a:srgbClr val="000000"/>
                </a:solidFill>
                <a:latin typeface="Aptos"/>
                <a:ea typeface="Aptos"/>
                <a:cs typeface="Aptos"/>
                <a:sym typeface="Aptos"/>
              </a:rPr>
              <a:t>Decresce a curva com cauda à direita;</a:t>
            </a:r>
          </a:p>
          <a:p>
            <a:pPr algn="l" marL="205740" indent="-102870" lvl="1">
              <a:lnSpc>
                <a:spcPts val="6480"/>
              </a:lnSpc>
              <a:buFont typeface="Arial"/>
              <a:buChar char="•"/>
            </a:pPr>
            <a:r>
              <a:rPr lang="en-US" sz="3600">
                <a:solidFill>
                  <a:srgbClr val="000000"/>
                </a:solidFill>
                <a:latin typeface="Aptos"/>
                <a:ea typeface="Aptos"/>
                <a:cs typeface="Aptos"/>
                <a:sym typeface="Aptos"/>
              </a:rPr>
              <a:t>Área abaixo do φ sempre vai ser de uma unidade;</a:t>
            </a:r>
          </a:p>
          <a:p>
            <a:pPr algn="l" marL="205740" indent="-102870" lvl="1">
              <a:lnSpc>
                <a:spcPts val="6480"/>
              </a:lnSpc>
              <a:buFont typeface="Arial"/>
              <a:buChar char="•"/>
            </a:pPr>
            <a:r>
              <a:rPr lang="en-US" sz="3600">
                <a:solidFill>
                  <a:srgbClr val="000000"/>
                </a:solidFill>
                <a:latin typeface="Aptos"/>
                <a:ea typeface="Aptos"/>
                <a:cs typeface="Aptos"/>
                <a:sym typeface="Aptos"/>
              </a:rPr>
              <a:t>Queremos encontrar área à direita da cauda;</a:t>
            </a:r>
          </a:p>
        </p:txBody>
      </p:sp>
      <p:sp>
        <p:nvSpPr>
          <p:cNvPr name="TextBox 3" id="3"/>
          <p:cNvSpPr txBox="true"/>
          <p:nvPr/>
        </p:nvSpPr>
        <p:spPr>
          <a:xfrm rot="0">
            <a:off x="4154561" y="328493"/>
            <a:ext cx="9978876" cy="808434"/>
          </a:xfrm>
          <a:prstGeom prst="rect">
            <a:avLst/>
          </a:prstGeom>
        </p:spPr>
        <p:txBody>
          <a:bodyPr anchor="t" rtlCol="false" tIns="0" lIns="0" bIns="0" rIns="0">
            <a:spAutoFit/>
          </a:bodyPr>
          <a:lstStyle/>
          <a:p>
            <a:pPr algn="l">
              <a:lnSpc>
                <a:spcPts val="5999"/>
              </a:lnSpc>
            </a:pPr>
            <a:r>
              <a:rPr lang="en-US" sz="4999" b="true">
                <a:solidFill>
                  <a:srgbClr val="000000"/>
                </a:solidFill>
                <a:latin typeface="Poppins Bold"/>
                <a:ea typeface="Poppins Bold"/>
                <a:cs typeface="Poppins Bold"/>
                <a:sym typeface="Poppins Bold"/>
              </a:rPr>
              <a:t>DISTRIBUIÇÃO QUI-QUADRADO</a:t>
            </a:r>
          </a:p>
        </p:txBody>
      </p:sp>
      <p:grpSp>
        <p:nvGrpSpPr>
          <p:cNvPr name="Group 4" id="4"/>
          <p:cNvGrpSpPr>
            <a:grpSpLocks noChangeAspect="true"/>
          </p:cNvGrpSpPr>
          <p:nvPr/>
        </p:nvGrpSpPr>
        <p:grpSpPr>
          <a:xfrm rot="0">
            <a:off x="10954512" y="3698597"/>
            <a:ext cx="7227538" cy="3429835"/>
            <a:chOff x="0" y="0"/>
            <a:chExt cx="9636717" cy="4573113"/>
          </a:xfrm>
        </p:grpSpPr>
        <p:sp>
          <p:nvSpPr>
            <p:cNvPr name="Freeform 5" id="5"/>
            <p:cNvSpPr/>
            <p:nvPr/>
          </p:nvSpPr>
          <p:spPr>
            <a:xfrm flipH="false" flipV="false" rot="0">
              <a:off x="0" y="0"/>
              <a:ext cx="9636760" cy="4573143"/>
            </a:xfrm>
            <a:custGeom>
              <a:avLst/>
              <a:gdLst/>
              <a:ahLst/>
              <a:cxnLst/>
              <a:rect r="r" b="b" t="t" l="l"/>
              <a:pathLst>
                <a:path h="4573143" w="9636760">
                  <a:moveTo>
                    <a:pt x="0" y="0"/>
                  </a:moveTo>
                  <a:lnTo>
                    <a:pt x="9636760" y="0"/>
                  </a:lnTo>
                  <a:lnTo>
                    <a:pt x="9636760" y="4573143"/>
                  </a:lnTo>
                  <a:lnTo>
                    <a:pt x="0" y="4573143"/>
                  </a:lnTo>
                  <a:lnTo>
                    <a:pt x="0" y="0"/>
                  </a:lnTo>
                  <a:close/>
                </a:path>
              </a:pathLst>
            </a:custGeom>
            <a:blipFill>
              <a:blip r:embed="rId2"/>
              <a:stretch>
                <a:fillRect l="0" t="0" r="0" b="0"/>
              </a:stretch>
            </a:blipFill>
          </p:spPr>
        </p:sp>
      </p:grpSp>
      <p:sp>
        <p:nvSpPr>
          <p:cNvPr name="TextBox 6" id="6"/>
          <p:cNvSpPr txBox="true"/>
          <p:nvPr/>
        </p:nvSpPr>
        <p:spPr>
          <a:xfrm rot="0">
            <a:off x="722613" y="5911419"/>
            <a:ext cx="10140459" cy="1552314"/>
          </a:xfrm>
          <a:prstGeom prst="rect">
            <a:avLst/>
          </a:prstGeom>
        </p:spPr>
        <p:txBody>
          <a:bodyPr anchor="t" rtlCol="false" tIns="0" lIns="0" bIns="0" rIns="0">
            <a:spAutoFit/>
          </a:bodyPr>
          <a:lstStyle/>
          <a:p>
            <a:pPr algn="l" marL="205740" indent="-102870" lvl="1">
              <a:lnSpc>
                <a:spcPts val="6480"/>
              </a:lnSpc>
              <a:buFont typeface="Arial"/>
              <a:buChar char="•"/>
            </a:pPr>
            <a:r>
              <a:rPr lang="en-US" sz="3600">
                <a:solidFill>
                  <a:srgbClr val="000000"/>
                </a:solidFill>
                <a:latin typeface="Aptos"/>
                <a:ea typeface="Aptos"/>
                <a:cs typeface="Aptos"/>
                <a:sym typeface="Aptos"/>
              </a:rPr>
              <a:t>O que calculamos é o α que encontramos usando uma tabela;</a:t>
            </a:r>
          </a:p>
          <a:p>
            <a:pPr algn="l" marL="205740" indent="-102870" lvl="1">
              <a:lnSpc>
                <a:spcPts val="6480"/>
              </a:lnSpc>
              <a:buFont typeface="Arial"/>
              <a:buChar char="•"/>
            </a:pPr>
            <a:r>
              <a:rPr lang="en-US" sz="3600">
                <a:solidFill>
                  <a:srgbClr val="000000"/>
                </a:solidFill>
                <a:latin typeface="Aptos"/>
                <a:ea typeface="Aptos"/>
                <a:cs typeface="Aptos"/>
                <a:sym typeface="Aptos"/>
              </a:rPr>
              <a:t>Vamos utilizar a distribuição χ² com cauda à direita;</a:t>
            </a:r>
          </a:p>
        </p:txBody>
      </p:sp>
      <p:sp>
        <p:nvSpPr>
          <p:cNvPr name="Freeform 7" id="7"/>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7298" y="555478"/>
            <a:ext cx="6246602" cy="2777828"/>
            <a:chOff x="0" y="0"/>
            <a:chExt cx="8328803" cy="3703771"/>
          </a:xfrm>
        </p:grpSpPr>
        <p:sp>
          <p:nvSpPr>
            <p:cNvPr name="Freeform 3" id="3"/>
            <p:cNvSpPr/>
            <p:nvPr/>
          </p:nvSpPr>
          <p:spPr>
            <a:xfrm flipH="false" flipV="false" rot="0">
              <a:off x="0" y="0"/>
              <a:ext cx="8328802" cy="3703771"/>
            </a:xfrm>
            <a:custGeom>
              <a:avLst/>
              <a:gdLst/>
              <a:ahLst/>
              <a:cxnLst/>
              <a:rect r="r" b="b" t="t" l="l"/>
              <a:pathLst>
                <a:path h="3703771" w="8328802">
                  <a:moveTo>
                    <a:pt x="0" y="0"/>
                  </a:moveTo>
                  <a:lnTo>
                    <a:pt x="8328802" y="0"/>
                  </a:lnTo>
                  <a:lnTo>
                    <a:pt x="8328802" y="3703771"/>
                  </a:lnTo>
                  <a:lnTo>
                    <a:pt x="0" y="3703771"/>
                  </a:lnTo>
                  <a:close/>
                </a:path>
              </a:pathLst>
            </a:custGeom>
            <a:solidFill>
              <a:srgbClr val="000000">
                <a:alpha val="0"/>
              </a:srgbClr>
            </a:solidFill>
          </p:spPr>
        </p:sp>
        <p:sp>
          <p:nvSpPr>
            <p:cNvPr name="TextBox 4" id="4"/>
            <p:cNvSpPr txBox="true"/>
            <p:nvPr/>
          </p:nvSpPr>
          <p:spPr>
            <a:xfrm>
              <a:off x="0" y="9525"/>
              <a:ext cx="8328803" cy="3694246"/>
            </a:xfrm>
            <a:prstGeom prst="rect">
              <a:avLst/>
            </a:prstGeom>
          </p:spPr>
          <p:txBody>
            <a:bodyPr anchor="ctr" rtlCol="false" tIns="0" lIns="0" bIns="0" rIns="0"/>
            <a:lstStyle/>
            <a:p>
              <a:pPr algn="l">
                <a:lnSpc>
                  <a:spcPts val="6480"/>
                </a:lnSpc>
              </a:pPr>
              <a:r>
                <a:rPr lang="en-US" sz="6000" b="true">
                  <a:solidFill>
                    <a:srgbClr val="000000"/>
                  </a:solidFill>
                  <a:latin typeface="Poppins Bold"/>
                  <a:ea typeface="Poppins Bold"/>
                  <a:cs typeface="Poppins Bold"/>
                  <a:sym typeface="Poppins Bold"/>
                </a:rPr>
                <a:t>DISTRIBUIÇÃO QUI-QUADRADO</a:t>
              </a:r>
            </a:p>
          </p:txBody>
        </p:sp>
      </p:grpSp>
      <p:grpSp>
        <p:nvGrpSpPr>
          <p:cNvPr name="Group 5" id="5"/>
          <p:cNvGrpSpPr>
            <a:grpSpLocks noChangeAspect="true"/>
          </p:cNvGrpSpPr>
          <p:nvPr/>
        </p:nvGrpSpPr>
        <p:grpSpPr>
          <a:xfrm rot="0">
            <a:off x="8098971" y="408214"/>
            <a:ext cx="9789304" cy="9662860"/>
            <a:chOff x="0" y="0"/>
            <a:chExt cx="13052405" cy="12883813"/>
          </a:xfrm>
        </p:grpSpPr>
        <p:sp>
          <p:nvSpPr>
            <p:cNvPr name="Freeform 6" id="6" descr="Tabela  Descrição gerada automaticamente"/>
            <p:cNvSpPr/>
            <p:nvPr/>
          </p:nvSpPr>
          <p:spPr>
            <a:xfrm flipH="false" flipV="false" rot="0">
              <a:off x="0" y="0"/>
              <a:ext cx="13052425" cy="12883769"/>
            </a:xfrm>
            <a:custGeom>
              <a:avLst/>
              <a:gdLst/>
              <a:ahLst/>
              <a:cxnLst/>
              <a:rect r="r" b="b" t="t" l="l"/>
              <a:pathLst>
                <a:path h="12883769" w="13052425">
                  <a:moveTo>
                    <a:pt x="0" y="0"/>
                  </a:moveTo>
                  <a:lnTo>
                    <a:pt x="13052425" y="0"/>
                  </a:lnTo>
                  <a:lnTo>
                    <a:pt x="13052425" y="12883769"/>
                  </a:lnTo>
                  <a:lnTo>
                    <a:pt x="0" y="12883769"/>
                  </a:lnTo>
                  <a:lnTo>
                    <a:pt x="0" y="0"/>
                  </a:lnTo>
                  <a:close/>
                </a:path>
              </a:pathLst>
            </a:custGeom>
            <a:blipFill>
              <a:blip r:embed="rId2"/>
              <a:stretch>
                <a:fillRect l="0" t="-2606" r="-4910" b="-16846"/>
              </a:stretch>
            </a:blipFill>
          </p:spPr>
        </p:sp>
      </p:grpSp>
      <p:grpSp>
        <p:nvGrpSpPr>
          <p:cNvPr name="Group 7" id="7"/>
          <p:cNvGrpSpPr/>
          <p:nvPr/>
        </p:nvGrpSpPr>
        <p:grpSpPr>
          <a:xfrm rot="0">
            <a:off x="588188" y="4032325"/>
            <a:ext cx="8866055" cy="2777828"/>
            <a:chOff x="0" y="0"/>
            <a:chExt cx="11821407" cy="3703771"/>
          </a:xfrm>
        </p:grpSpPr>
        <p:sp>
          <p:nvSpPr>
            <p:cNvPr name="Freeform 8" id="8"/>
            <p:cNvSpPr/>
            <p:nvPr/>
          </p:nvSpPr>
          <p:spPr>
            <a:xfrm flipH="false" flipV="false" rot="0">
              <a:off x="0" y="0"/>
              <a:ext cx="11821406" cy="3703771"/>
            </a:xfrm>
            <a:custGeom>
              <a:avLst/>
              <a:gdLst/>
              <a:ahLst/>
              <a:cxnLst/>
              <a:rect r="r" b="b" t="t" l="l"/>
              <a:pathLst>
                <a:path h="3703771" w="11821406">
                  <a:moveTo>
                    <a:pt x="0" y="0"/>
                  </a:moveTo>
                  <a:lnTo>
                    <a:pt x="11821406" y="0"/>
                  </a:lnTo>
                  <a:lnTo>
                    <a:pt x="11821406" y="3703771"/>
                  </a:lnTo>
                  <a:lnTo>
                    <a:pt x="0" y="3703771"/>
                  </a:lnTo>
                  <a:close/>
                </a:path>
              </a:pathLst>
            </a:custGeom>
            <a:solidFill>
              <a:srgbClr val="000000">
                <a:alpha val="0"/>
              </a:srgbClr>
            </a:solidFill>
          </p:spPr>
        </p:sp>
        <p:sp>
          <p:nvSpPr>
            <p:cNvPr name="TextBox 9" id="9"/>
            <p:cNvSpPr txBox="true"/>
            <p:nvPr/>
          </p:nvSpPr>
          <p:spPr>
            <a:xfrm>
              <a:off x="0" y="38100"/>
              <a:ext cx="11821407" cy="3665671"/>
            </a:xfrm>
            <a:prstGeom prst="rect">
              <a:avLst/>
            </a:prstGeom>
          </p:spPr>
          <p:txBody>
            <a:bodyPr anchor="ctr" rtlCol="false" tIns="0" lIns="0" bIns="0" rIns="0"/>
            <a:lstStyle/>
            <a:p>
              <a:pPr algn="l" marL="133350" indent="-66675" lvl="1">
                <a:lnSpc>
                  <a:spcPts val="3240"/>
                </a:lnSpc>
                <a:buFont typeface="Arial"/>
                <a:buChar char="•"/>
              </a:pPr>
              <a:r>
                <a:rPr lang="en-US" sz="3000">
                  <a:solidFill>
                    <a:srgbClr val="000000"/>
                  </a:solidFill>
                  <a:latin typeface="Aptos"/>
                  <a:ea typeface="Aptos"/>
                  <a:cs typeface="Aptos"/>
                  <a:sym typeface="Aptos"/>
                </a:rPr>
                <a:t>Queremos procurar na tabela os valores de φ[linha] e α[coluna], sendo que α é a área à direita do ponto, procuramos um valor entre φ e α, e por fim, a interseção entre as duas determina o valor da tabela que precisamos.</a:t>
              </a:r>
            </a:p>
            <a:p>
              <a:pPr algn="l" marL="133350" indent="-66675" lvl="1">
                <a:lnSpc>
                  <a:spcPts val="3240"/>
                </a:lnSpc>
              </a:pPr>
            </a:p>
          </p:txBody>
        </p:sp>
      </p:gr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29348" y="310482"/>
            <a:ext cx="3334567" cy="1107996"/>
            <a:chOff x="0" y="0"/>
            <a:chExt cx="4446089" cy="1477328"/>
          </a:xfrm>
        </p:grpSpPr>
        <p:sp>
          <p:nvSpPr>
            <p:cNvPr name="Freeform 3" id="3"/>
            <p:cNvSpPr/>
            <p:nvPr/>
          </p:nvSpPr>
          <p:spPr>
            <a:xfrm flipH="false" flipV="false" rot="0">
              <a:off x="0" y="0"/>
              <a:ext cx="4446089" cy="1477328"/>
            </a:xfrm>
            <a:custGeom>
              <a:avLst/>
              <a:gdLst/>
              <a:ahLst/>
              <a:cxnLst/>
              <a:rect r="r" b="b" t="t" l="l"/>
              <a:pathLst>
                <a:path h="1477328" w="4446089">
                  <a:moveTo>
                    <a:pt x="0" y="0"/>
                  </a:moveTo>
                  <a:lnTo>
                    <a:pt x="4446089" y="0"/>
                  </a:lnTo>
                  <a:lnTo>
                    <a:pt x="4446089" y="1477328"/>
                  </a:lnTo>
                  <a:lnTo>
                    <a:pt x="0" y="1477328"/>
                  </a:lnTo>
                  <a:close/>
                </a:path>
              </a:pathLst>
            </a:custGeom>
            <a:solidFill>
              <a:srgbClr val="000000">
                <a:alpha val="0"/>
              </a:srgbClr>
            </a:solidFill>
          </p:spPr>
        </p:sp>
        <p:sp>
          <p:nvSpPr>
            <p:cNvPr name="TextBox 4" id="4"/>
            <p:cNvSpPr txBox="true"/>
            <p:nvPr/>
          </p:nvSpPr>
          <p:spPr>
            <a:xfrm>
              <a:off x="0" y="19050"/>
              <a:ext cx="4446089" cy="1458278"/>
            </a:xfrm>
            <a:prstGeom prst="rect">
              <a:avLst/>
            </a:prstGeom>
          </p:spPr>
          <p:txBody>
            <a:bodyPr anchor="ctr" rtlCol="false" tIns="0" lIns="0" bIns="0" rIns="0"/>
            <a:lstStyle/>
            <a:p>
              <a:pPr algn="l">
                <a:lnSpc>
                  <a:spcPts val="5994"/>
                </a:lnSpc>
              </a:pPr>
              <a:r>
                <a:rPr lang="en-US" sz="5550" b="true">
                  <a:solidFill>
                    <a:srgbClr val="000000"/>
                  </a:solidFill>
                  <a:latin typeface="Poppins Bold"/>
                  <a:ea typeface="Poppins Bold"/>
                  <a:cs typeface="Poppins Bold"/>
                  <a:sym typeface="Poppins Bold"/>
                </a:rPr>
                <a:t>TESTE X²</a:t>
              </a:r>
            </a:p>
          </p:txBody>
        </p:sp>
      </p:grpSp>
      <p:grpSp>
        <p:nvGrpSpPr>
          <p:cNvPr name="Group 5" id="5"/>
          <p:cNvGrpSpPr/>
          <p:nvPr/>
        </p:nvGrpSpPr>
        <p:grpSpPr>
          <a:xfrm rot="0">
            <a:off x="1028700" y="2468879"/>
            <a:ext cx="9966015" cy="4585063"/>
            <a:chOff x="0" y="0"/>
            <a:chExt cx="13288020" cy="6113417"/>
          </a:xfrm>
        </p:grpSpPr>
        <p:sp>
          <p:nvSpPr>
            <p:cNvPr name="Freeform 6" id="6"/>
            <p:cNvSpPr/>
            <p:nvPr/>
          </p:nvSpPr>
          <p:spPr>
            <a:xfrm flipH="false" flipV="false" rot="0">
              <a:off x="0" y="0"/>
              <a:ext cx="13288020" cy="6113418"/>
            </a:xfrm>
            <a:custGeom>
              <a:avLst/>
              <a:gdLst/>
              <a:ahLst/>
              <a:cxnLst/>
              <a:rect r="r" b="b" t="t" l="l"/>
              <a:pathLst>
                <a:path h="6113418" w="13288020">
                  <a:moveTo>
                    <a:pt x="0" y="0"/>
                  </a:moveTo>
                  <a:lnTo>
                    <a:pt x="13288020" y="0"/>
                  </a:lnTo>
                  <a:lnTo>
                    <a:pt x="13288020" y="6113418"/>
                  </a:lnTo>
                  <a:lnTo>
                    <a:pt x="0" y="6113418"/>
                  </a:lnTo>
                  <a:close/>
                </a:path>
              </a:pathLst>
            </a:custGeom>
            <a:solidFill>
              <a:srgbClr val="000000">
                <a:alpha val="0"/>
              </a:srgbClr>
            </a:solidFill>
          </p:spPr>
        </p:sp>
        <p:sp>
          <p:nvSpPr>
            <p:cNvPr name="TextBox 7" id="7"/>
            <p:cNvSpPr txBox="true"/>
            <p:nvPr/>
          </p:nvSpPr>
          <p:spPr>
            <a:xfrm>
              <a:off x="0" y="47625"/>
              <a:ext cx="13288020" cy="6065792"/>
            </a:xfrm>
            <a:prstGeom prst="rect">
              <a:avLst/>
            </a:prstGeom>
          </p:spPr>
          <p:txBody>
            <a:bodyPr anchor="ctr" rtlCol="false" tIns="0" lIns="0" bIns="0" rIns="0"/>
            <a:lstStyle/>
            <a:p>
              <a:pPr algn="l" marL="777240" indent="-388620" lvl="1">
                <a:lnSpc>
                  <a:spcPts val="3888"/>
                </a:lnSpc>
                <a:buFont typeface="Arial"/>
                <a:buChar char="•"/>
              </a:pPr>
              <a:r>
                <a:rPr lang="en-US" sz="3600">
                  <a:solidFill>
                    <a:srgbClr val="000000"/>
                  </a:solidFill>
                  <a:latin typeface="Aptos"/>
                  <a:ea typeface="Aptos"/>
                  <a:cs typeface="Aptos"/>
                  <a:sym typeface="Aptos"/>
                </a:rPr>
                <a:t>Teste não paramétrico</a:t>
              </a:r>
            </a:p>
            <a:p>
              <a:pPr algn="l" marL="777240" indent="-388620" lvl="1">
                <a:lnSpc>
                  <a:spcPts val="3888"/>
                </a:lnSpc>
                <a:buFont typeface="Arial"/>
                <a:buChar char="•"/>
              </a:pPr>
              <a:r>
                <a:rPr lang="en-US" sz="3600">
                  <a:solidFill>
                    <a:srgbClr val="000000"/>
                  </a:solidFill>
                  <a:latin typeface="Aptos"/>
                  <a:ea typeface="Aptos"/>
                  <a:cs typeface="Aptos"/>
                  <a:sym typeface="Aptos"/>
                </a:rPr>
                <a:t>Comparação entre frequências </a:t>
              </a:r>
            </a:p>
            <a:p>
              <a:pPr algn="l" marL="777240" indent="-388620" lvl="1">
                <a:lnSpc>
                  <a:spcPts val="3888"/>
                </a:lnSpc>
                <a:buFont typeface="Arial"/>
                <a:buChar char="•"/>
              </a:pPr>
              <a:r>
                <a:rPr lang="en-US" sz="3600">
                  <a:solidFill>
                    <a:srgbClr val="000000"/>
                  </a:solidFill>
                  <a:latin typeface="Aptos"/>
                  <a:ea typeface="Aptos"/>
                  <a:cs typeface="Aptos"/>
                  <a:sym typeface="Aptos"/>
                </a:rPr>
                <a:t>Dados nominais, ordinais e intervalares</a:t>
              </a:r>
            </a:p>
            <a:p>
              <a:pPr algn="l" marL="777240" indent="-388620" lvl="1">
                <a:lnSpc>
                  <a:spcPts val="3888"/>
                </a:lnSpc>
                <a:buFont typeface="Arial"/>
                <a:buChar char="•"/>
              </a:pPr>
              <a:r>
                <a:rPr lang="en-US" sz="3600">
                  <a:solidFill>
                    <a:srgbClr val="000000"/>
                  </a:solidFill>
                  <a:latin typeface="Aptos"/>
                  <a:ea typeface="Aptos"/>
                  <a:cs typeface="Aptos"/>
                  <a:sym typeface="Aptos"/>
                </a:rPr>
                <a:t>Amostras independentes</a:t>
              </a:r>
            </a:p>
          </p:txBody>
        </p:sp>
      </p:grpSp>
      <p:sp>
        <p:nvSpPr>
          <p:cNvPr name="Freeform 8" id="8"/>
          <p:cNvSpPr/>
          <p:nvPr/>
        </p:nvSpPr>
        <p:spPr>
          <a:xfrm flipH="false" flipV="false" rot="0">
            <a:off x="12595860" y="-152699"/>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143000"/>
            <a:ext cx="14777654"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EXEMPLO</a:t>
            </a:r>
          </a:p>
        </p:txBody>
      </p:sp>
      <p:sp>
        <p:nvSpPr>
          <p:cNvPr name="TextBox 7" id="7"/>
          <p:cNvSpPr txBox="true"/>
          <p:nvPr/>
        </p:nvSpPr>
        <p:spPr>
          <a:xfrm rot="0">
            <a:off x="1028700" y="2698751"/>
            <a:ext cx="10179086" cy="3439903"/>
          </a:xfrm>
          <a:prstGeom prst="rect">
            <a:avLst/>
          </a:prstGeom>
        </p:spPr>
        <p:txBody>
          <a:bodyPr anchor="t" rtlCol="false" tIns="0" lIns="0" bIns="0" rIns="0">
            <a:spAutoFit/>
          </a:bodyPr>
          <a:lstStyle/>
          <a:p>
            <a:pPr algn="l">
              <a:lnSpc>
                <a:spcPts val="3419"/>
              </a:lnSpc>
            </a:pPr>
            <a:r>
              <a:rPr lang="en-US" sz="3108">
                <a:solidFill>
                  <a:srgbClr val="051838"/>
                </a:solidFill>
                <a:latin typeface="Montserrat"/>
                <a:ea typeface="Montserrat"/>
                <a:cs typeface="Montserrat"/>
                <a:sym typeface="Montserrat"/>
              </a:rPr>
              <a:t>Um engenheiro da computação fica responsável por fazer a medida em ml de refrigerantes por garrafa produzidos em uma empresa. Os valores da amostragem medidos com sensores eram discretos, pois o sensor tinha a precisão de duas casas decimais, e iam de 348 ml até 352 mls. Então um estatístico fez um modelo que descrevia os valores de forma contínua, para estudar o caso.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29348" y="310482"/>
            <a:ext cx="3334567" cy="1107996"/>
            <a:chOff x="0" y="0"/>
            <a:chExt cx="4446089" cy="1477328"/>
          </a:xfrm>
        </p:grpSpPr>
        <p:sp>
          <p:nvSpPr>
            <p:cNvPr name="Freeform 3" id="3"/>
            <p:cNvSpPr/>
            <p:nvPr/>
          </p:nvSpPr>
          <p:spPr>
            <a:xfrm flipH="false" flipV="false" rot="0">
              <a:off x="0" y="0"/>
              <a:ext cx="4446089" cy="1477328"/>
            </a:xfrm>
            <a:custGeom>
              <a:avLst/>
              <a:gdLst/>
              <a:ahLst/>
              <a:cxnLst/>
              <a:rect r="r" b="b" t="t" l="l"/>
              <a:pathLst>
                <a:path h="1477328" w="4446089">
                  <a:moveTo>
                    <a:pt x="0" y="0"/>
                  </a:moveTo>
                  <a:lnTo>
                    <a:pt x="4446089" y="0"/>
                  </a:lnTo>
                  <a:lnTo>
                    <a:pt x="4446089" y="1477328"/>
                  </a:lnTo>
                  <a:lnTo>
                    <a:pt x="0" y="1477328"/>
                  </a:lnTo>
                  <a:close/>
                </a:path>
              </a:pathLst>
            </a:custGeom>
            <a:solidFill>
              <a:srgbClr val="000000">
                <a:alpha val="0"/>
              </a:srgbClr>
            </a:solidFill>
          </p:spPr>
        </p:sp>
        <p:sp>
          <p:nvSpPr>
            <p:cNvPr name="TextBox 4" id="4"/>
            <p:cNvSpPr txBox="true"/>
            <p:nvPr/>
          </p:nvSpPr>
          <p:spPr>
            <a:xfrm>
              <a:off x="0" y="19050"/>
              <a:ext cx="4446089" cy="1458278"/>
            </a:xfrm>
            <a:prstGeom prst="rect">
              <a:avLst/>
            </a:prstGeom>
          </p:spPr>
          <p:txBody>
            <a:bodyPr anchor="ctr" rtlCol="false" tIns="0" lIns="0" bIns="0" rIns="0"/>
            <a:lstStyle/>
            <a:p>
              <a:pPr algn="l">
                <a:lnSpc>
                  <a:spcPts val="5994"/>
                </a:lnSpc>
              </a:pPr>
              <a:r>
                <a:rPr lang="en-US" sz="5550" b="true">
                  <a:solidFill>
                    <a:srgbClr val="000000"/>
                  </a:solidFill>
                  <a:latin typeface="Poppins Bold"/>
                  <a:ea typeface="Poppins Bold"/>
                  <a:cs typeface="Poppins Bold"/>
                  <a:sym typeface="Poppins Bold"/>
                </a:rPr>
                <a:t>TESTE X²</a:t>
              </a:r>
            </a:p>
          </p:txBody>
        </p:sp>
      </p:grpSp>
      <p:grpSp>
        <p:nvGrpSpPr>
          <p:cNvPr name="Group 5" id="5"/>
          <p:cNvGrpSpPr/>
          <p:nvPr/>
        </p:nvGrpSpPr>
        <p:grpSpPr>
          <a:xfrm rot="0">
            <a:off x="624749" y="7837158"/>
            <a:ext cx="14615251" cy="1746818"/>
            <a:chOff x="0" y="0"/>
            <a:chExt cx="19487001" cy="2329091"/>
          </a:xfrm>
        </p:grpSpPr>
        <p:sp>
          <p:nvSpPr>
            <p:cNvPr name="Freeform 6" id="6"/>
            <p:cNvSpPr/>
            <p:nvPr/>
          </p:nvSpPr>
          <p:spPr>
            <a:xfrm flipH="false" flipV="false" rot="0">
              <a:off x="0" y="0"/>
              <a:ext cx="19487001" cy="2329091"/>
            </a:xfrm>
            <a:custGeom>
              <a:avLst/>
              <a:gdLst/>
              <a:ahLst/>
              <a:cxnLst/>
              <a:rect r="r" b="b" t="t" l="l"/>
              <a:pathLst>
                <a:path h="2329091" w="19487001">
                  <a:moveTo>
                    <a:pt x="0" y="0"/>
                  </a:moveTo>
                  <a:lnTo>
                    <a:pt x="19487001" y="0"/>
                  </a:lnTo>
                  <a:lnTo>
                    <a:pt x="19487001" y="2329091"/>
                  </a:lnTo>
                  <a:lnTo>
                    <a:pt x="0" y="2329091"/>
                  </a:lnTo>
                  <a:close/>
                </a:path>
              </a:pathLst>
            </a:custGeom>
            <a:solidFill>
              <a:srgbClr val="000000">
                <a:alpha val="0"/>
              </a:srgbClr>
            </a:solidFill>
          </p:spPr>
        </p:sp>
        <p:sp>
          <p:nvSpPr>
            <p:cNvPr name="TextBox 7" id="7"/>
            <p:cNvSpPr txBox="true"/>
            <p:nvPr/>
          </p:nvSpPr>
          <p:spPr>
            <a:xfrm>
              <a:off x="0" y="47625"/>
              <a:ext cx="19487001" cy="2281466"/>
            </a:xfrm>
            <a:prstGeom prst="rect">
              <a:avLst/>
            </a:prstGeom>
          </p:spPr>
          <p:txBody>
            <a:bodyPr anchor="ctr" rtlCol="false" tIns="0" lIns="0" bIns="0" rIns="0"/>
            <a:lstStyle/>
            <a:p>
              <a:pPr algn="just" marL="205740" indent="-102870" lvl="1">
                <a:lnSpc>
                  <a:spcPts val="3888"/>
                </a:lnSpc>
                <a:buFont typeface="Arial"/>
                <a:buChar char="•"/>
              </a:pPr>
              <a:r>
                <a:rPr lang="en-US" sz="3600">
                  <a:solidFill>
                    <a:srgbClr val="000000"/>
                  </a:solidFill>
                  <a:latin typeface="Aptos"/>
                  <a:ea typeface="Aptos"/>
                  <a:cs typeface="Aptos"/>
                  <a:sym typeface="Aptos"/>
                </a:rPr>
                <a:t>Estatisticamente, essa diferença de frequência entre temas é significativa, podemos afirmar que o tema predomina os demais?</a:t>
              </a:r>
            </a:p>
            <a:p>
              <a:pPr algn="just" marL="205740" indent="-102870" lvl="1">
                <a:lnSpc>
                  <a:spcPts val="3888"/>
                </a:lnSpc>
                <a:buFont typeface="Arial"/>
                <a:buChar char="•"/>
              </a:pPr>
              <a:r>
                <a:rPr lang="en-US" sz="3600">
                  <a:solidFill>
                    <a:srgbClr val="000000"/>
                  </a:solidFill>
                  <a:latin typeface="Aptos"/>
                  <a:ea typeface="Aptos"/>
                  <a:cs typeface="Aptos"/>
                  <a:sym typeface="Aptos"/>
                </a:rPr>
                <a:t>Qual seria a frequência esperada?</a:t>
              </a:r>
            </a:p>
          </p:txBody>
        </p:sp>
      </p:grpSp>
      <p:graphicFrame>
        <p:nvGraphicFramePr>
          <p:cNvPr name="Table 8" id="8"/>
          <p:cNvGraphicFramePr>
            <a:graphicFrameLocks noGrp="true"/>
          </p:cNvGraphicFramePr>
          <p:nvPr/>
        </p:nvGraphicFramePr>
        <p:xfrm>
          <a:off x="3048000" y="4464804"/>
          <a:ext cx="12192000" cy="2209800"/>
        </p:xfrm>
        <a:graphic>
          <a:graphicData uri="http://schemas.openxmlformats.org/drawingml/2006/table">
            <a:tbl>
              <a:tblPr/>
              <a:tblGrid>
                <a:gridCol w="6096000"/>
                <a:gridCol w="6096000"/>
              </a:tblGrid>
              <a:tr h="368300">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Temas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Frequência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38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B</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25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C</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16</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12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9</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bl>
          </a:graphicData>
        </a:graphic>
      </p:graphicFrame>
      <p:sp>
        <p:nvSpPr>
          <p:cNvPr name="Freeform 9" id="9"/>
          <p:cNvSpPr/>
          <p:nvPr/>
        </p:nvSpPr>
        <p:spPr>
          <a:xfrm flipH="false" flipV="false" rot="0">
            <a:off x="12595860" y="-152699"/>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3048000" y="3604438"/>
            <a:ext cx="12770997" cy="1002903"/>
            <a:chOff x="0" y="0"/>
            <a:chExt cx="17027996" cy="1337204"/>
          </a:xfrm>
        </p:grpSpPr>
        <p:sp>
          <p:nvSpPr>
            <p:cNvPr name="Freeform 12" id="12"/>
            <p:cNvSpPr/>
            <p:nvPr/>
          </p:nvSpPr>
          <p:spPr>
            <a:xfrm flipH="false" flipV="false" rot="0">
              <a:off x="0" y="0"/>
              <a:ext cx="17027996" cy="1337204"/>
            </a:xfrm>
            <a:custGeom>
              <a:avLst/>
              <a:gdLst/>
              <a:ahLst/>
              <a:cxnLst/>
              <a:rect r="r" b="b" t="t" l="l"/>
              <a:pathLst>
                <a:path h="1337204" w="17027996">
                  <a:moveTo>
                    <a:pt x="0" y="0"/>
                  </a:moveTo>
                  <a:lnTo>
                    <a:pt x="17027996" y="0"/>
                  </a:lnTo>
                  <a:lnTo>
                    <a:pt x="17027996" y="1337204"/>
                  </a:lnTo>
                  <a:lnTo>
                    <a:pt x="0" y="1337204"/>
                  </a:lnTo>
                  <a:close/>
                </a:path>
              </a:pathLst>
            </a:custGeom>
            <a:solidFill>
              <a:srgbClr val="000000">
                <a:alpha val="0"/>
              </a:srgbClr>
            </a:solidFill>
          </p:spPr>
        </p:sp>
        <p:sp>
          <p:nvSpPr>
            <p:cNvPr name="TextBox 13" id="13"/>
            <p:cNvSpPr txBox="true"/>
            <p:nvPr/>
          </p:nvSpPr>
          <p:spPr>
            <a:xfrm>
              <a:off x="0" y="38100"/>
              <a:ext cx="17027996" cy="1299104"/>
            </a:xfrm>
            <a:prstGeom prst="rect">
              <a:avLst/>
            </a:prstGeom>
          </p:spPr>
          <p:txBody>
            <a:bodyPr anchor="ctr" rtlCol="false" tIns="0" lIns="0" bIns="0" rIns="0"/>
            <a:lstStyle/>
            <a:p>
              <a:pPr algn="just">
                <a:lnSpc>
                  <a:spcPts val="3240"/>
                </a:lnSpc>
              </a:pPr>
              <a:r>
                <a:rPr lang="en-US" sz="3000">
                  <a:solidFill>
                    <a:srgbClr val="000000"/>
                  </a:solidFill>
                  <a:latin typeface="Aptos"/>
                  <a:ea typeface="Aptos"/>
                  <a:cs typeface="Aptos"/>
                  <a:sym typeface="Aptos"/>
                </a:rPr>
                <a:t>Teste Qui-quadrado – 1 critério</a:t>
              </a:r>
            </a:p>
          </p:txBody>
        </p:sp>
      </p:grpSp>
      <p:grpSp>
        <p:nvGrpSpPr>
          <p:cNvPr name="Group 14" id="14"/>
          <p:cNvGrpSpPr/>
          <p:nvPr/>
        </p:nvGrpSpPr>
        <p:grpSpPr>
          <a:xfrm rot="0">
            <a:off x="755195" y="1931503"/>
            <a:ext cx="15769319" cy="1591333"/>
            <a:chOff x="0" y="0"/>
            <a:chExt cx="21025759" cy="2121777"/>
          </a:xfrm>
        </p:grpSpPr>
        <p:sp>
          <p:nvSpPr>
            <p:cNvPr name="Freeform 15" id="15"/>
            <p:cNvSpPr/>
            <p:nvPr/>
          </p:nvSpPr>
          <p:spPr>
            <a:xfrm flipH="false" flipV="false" rot="0">
              <a:off x="0" y="0"/>
              <a:ext cx="21025758" cy="2121777"/>
            </a:xfrm>
            <a:custGeom>
              <a:avLst/>
              <a:gdLst/>
              <a:ahLst/>
              <a:cxnLst/>
              <a:rect r="r" b="b" t="t" l="l"/>
              <a:pathLst>
                <a:path h="2121777" w="21025758">
                  <a:moveTo>
                    <a:pt x="0" y="0"/>
                  </a:moveTo>
                  <a:lnTo>
                    <a:pt x="21025758" y="0"/>
                  </a:lnTo>
                  <a:lnTo>
                    <a:pt x="21025758" y="2121777"/>
                  </a:lnTo>
                  <a:lnTo>
                    <a:pt x="0" y="2121777"/>
                  </a:lnTo>
                  <a:close/>
                </a:path>
              </a:pathLst>
            </a:custGeom>
            <a:solidFill>
              <a:srgbClr val="000000">
                <a:alpha val="0"/>
              </a:srgbClr>
            </a:solidFill>
          </p:spPr>
        </p:sp>
        <p:sp>
          <p:nvSpPr>
            <p:cNvPr name="TextBox 16" id="16"/>
            <p:cNvSpPr txBox="true"/>
            <p:nvPr/>
          </p:nvSpPr>
          <p:spPr>
            <a:xfrm>
              <a:off x="0" y="47625"/>
              <a:ext cx="21025759" cy="2074152"/>
            </a:xfrm>
            <a:prstGeom prst="rect">
              <a:avLst/>
            </a:prstGeom>
          </p:spPr>
          <p:txBody>
            <a:bodyPr anchor="ctr" rtlCol="false" tIns="0" lIns="0" bIns="0" rIns="0"/>
            <a:lstStyle/>
            <a:p>
              <a:pPr algn="l" marL="205740" indent="-102870" lvl="1">
                <a:lnSpc>
                  <a:spcPts val="3888"/>
                </a:lnSpc>
                <a:buFont typeface="Arial"/>
                <a:buChar char="•"/>
              </a:pPr>
              <a:r>
                <a:rPr lang="en-US" sz="3600">
                  <a:solidFill>
                    <a:srgbClr val="000000"/>
                  </a:solidFill>
                  <a:latin typeface="Aptos"/>
                  <a:ea typeface="Aptos"/>
                  <a:cs typeface="Aptos"/>
                  <a:sym typeface="Aptos"/>
                </a:rPr>
                <a:t>Vamos supor que voce esteja organizando um ciclo de palestras e gostaria de saber quais temas mais interessariam as pessoas. Uma pesquisa com 100 sujeitos resultou nos dados abaixo:</a:t>
              </a:r>
            </a:p>
          </p:txBody>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29348" y="310482"/>
            <a:ext cx="3334567" cy="1107996"/>
            <a:chOff x="0" y="0"/>
            <a:chExt cx="4446089" cy="1477328"/>
          </a:xfrm>
        </p:grpSpPr>
        <p:sp>
          <p:nvSpPr>
            <p:cNvPr name="Freeform 3" id="3"/>
            <p:cNvSpPr/>
            <p:nvPr/>
          </p:nvSpPr>
          <p:spPr>
            <a:xfrm flipH="false" flipV="false" rot="0">
              <a:off x="0" y="0"/>
              <a:ext cx="4446089" cy="1477328"/>
            </a:xfrm>
            <a:custGeom>
              <a:avLst/>
              <a:gdLst/>
              <a:ahLst/>
              <a:cxnLst/>
              <a:rect r="r" b="b" t="t" l="l"/>
              <a:pathLst>
                <a:path h="1477328" w="4446089">
                  <a:moveTo>
                    <a:pt x="0" y="0"/>
                  </a:moveTo>
                  <a:lnTo>
                    <a:pt x="4446089" y="0"/>
                  </a:lnTo>
                  <a:lnTo>
                    <a:pt x="4446089" y="1477328"/>
                  </a:lnTo>
                  <a:lnTo>
                    <a:pt x="0" y="1477328"/>
                  </a:lnTo>
                  <a:close/>
                </a:path>
              </a:pathLst>
            </a:custGeom>
            <a:solidFill>
              <a:srgbClr val="000000">
                <a:alpha val="0"/>
              </a:srgbClr>
            </a:solidFill>
          </p:spPr>
        </p:sp>
        <p:sp>
          <p:nvSpPr>
            <p:cNvPr name="TextBox 4" id="4"/>
            <p:cNvSpPr txBox="true"/>
            <p:nvPr/>
          </p:nvSpPr>
          <p:spPr>
            <a:xfrm>
              <a:off x="0" y="19050"/>
              <a:ext cx="4446089" cy="1458278"/>
            </a:xfrm>
            <a:prstGeom prst="rect">
              <a:avLst/>
            </a:prstGeom>
          </p:spPr>
          <p:txBody>
            <a:bodyPr anchor="ctr" rtlCol="false" tIns="0" lIns="0" bIns="0" rIns="0"/>
            <a:lstStyle/>
            <a:p>
              <a:pPr algn="l">
                <a:lnSpc>
                  <a:spcPts val="5994"/>
                </a:lnSpc>
              </a:pPr>
              <a:r>
                <a:rPr lang="en-US" sz="5550" b="true">
                  <a:solidFill>
                    <a:srgbClr val="000000"/>
                  </a:solidFill>
                  <a:latin typeface="Poppins Bold"/>
                  <a:ea typeface="Poppins Bold"/>
                  <a:cs typeface="Poppins Bold"/>
                  <a:sym typeface="Poppins Bold"/>
                </a:rPr>
                <a:t>TESTE X²</a:t>
              </a:r>
            </a:p>
          </p:txBody>
        </p:sp>
      </p:grpSp>
      <p:grpSp>
        <p:nvGrpSpPr>
          <p:cNvPr name="Group 5" id="5"/>
          <p:cNvGrpSpPr/>
          <p:nvPr/>
        </p:nvGrpSpPr>
        <p:grpSpPr>
          <a:xfrm rot="0">
            <a:off x="831960" y="7277605"/>
            <a:ext cx="10339369" cy="2328708"/>
            <a:chOff x="0" y="0"/>
            <a:chExt cx="13785825" cy="3104944"/>
          </a:xfrm>
        </p:grpSpPr>
        <p:sp>
          <p:nvSpPr>
            <p:cNvPr name="Freeform 6" id="6"/>
            <p:cNvSpPr/>
            <p:nvPr/>
          </p:nvSpPr>
          <p:spPr>
            <a:xfrm flipH="false" flipV="false" rot="0">
              <a:off x="0" y="0"/>
              <a:ext cx="13785825" cy="3104944"/>
            </a:xfrm>
            <a:custGeom>
              <a:avLst/>
              <a:gdLst/>
              <a:ahLst/>
              <a:cxnLst/>
              <a:rect r="r" b="b" t="t" l="l"/>
              <a:pathLst>
                <a:path h="3104944" w="13785825">
                  <a:moveTo>
                    <a:pt x="0" y="0"/>
                  </a:moveTo>
                  <a:lnTo>
                    <a:pt x="13785825" y="0"/>
                  </a:lnTo>
                  <a:lnTo>
                    <a:pt x="13785825" y="3104944"/>
                  </a:lnTo>
                  <a:lnTo>
                    <a:pt x="0" y="3104944"/>
                  </a:lnTo>
                  <a:close/>
                </a:path>
              </a:pathLst>
            </a:custGeom>
            <a:solidFill>
              <a:srgbClr val="000000">
                <a:alpha val="0"/>
              </a:srgbClr>
            </a:solidFill>
          </p:spPr>
        </p:sp>
        <p:sp>
          <p:nvSpPr>
            <p:cNvPr name="TextBox 7" id="7"/>
            <p:cNvSpPr txBox="true"/>
            <p:nvPr/>
          </p:nvSpPr>
          <p:spPr>
            <a:xfrm>
              <a:off x="0" y="47625"/>
              <a:ext cx="13785825" cy="3057319"/>
            </a:xfrm>
            <a:prstGeom prst="rect">
              <a:avLst/>
            </a:prstGeom>
          </p:spPr>
          <p:txBody>
            <a:bodyPr anchor="ctr" rtlCol="false" tIns="0" lIns="0" bIns="0" rIns="0"/>
            <a:lstStyle/>
            <a:p>
              <a:pPr algn="just" marL="205740" indent="-102870" lvl="1">
                <a:lnSpc>
                  <a:spcPts val="3888"/>
                </a:lnSpc>
                <a:buFont typeface="Arial"/>
                <a:buChar char="•"/>
              </a:pPr>
              <a:r>
                <a:rPr lang="en-US" sz="3600">
                  <a:solidFill>
                    <a:srgbClr val="000000"/>
                  </a:solidFill>
                  <a:latin typeface="Aptos"/>
                  <a:ea typeface="Aptos"/>
                  <a:cs typeface="Aptos"/>
                  <a:sym typeface="Aptos"/>
                </a:rPr>
                <a:t>Χ² = 27,6</a:t>
              </a:r>
            </a:p>
            <a:p>
              <a:pPr algn="just" marL="205740" indent="-102870" lvl="1">
                <a:lnSpc>
                  <a:spcPts val="3888"/>
                </a:lnSpc>
                <a:buFont typeface="Arial"/>
                <a:buChar char="•"/>
              </a:pPr>
              <a:r>
                <a:rPr lang="en-US" sz="3600">
                  <a:solidFill>
                    <a:srgbClr val="000000"/>
                  </a:solidFill>
                  <a:latin typeface="Aptos"/>
                  <a:ea typeface="Aptos"/>
                  <a:cs typeface="Aptos"/>
                  <a:sym typeface="Aptos"/>
                </a:rPr>
                <a:t>O que esse número significa?</a:t>
              </a:r>
            </a:p>
            <a:p>
              <a:pPr algn="just" marL="205740" indent="-102870" lvl="1">
                <a:lnSpc>
                  <a:spcPts val="3888"/>
                </a:lnSpc>
                <a:buFont typeface="Arial"/>
                <a:buChar char="•"/>
              </a:pPr>
              <a:r>
                <a:rPr lang="en-US" sz="3600">
                  <a:solidFill>
                    <a:srgbClr val="000000"/>
                  </a:solidFill>
                  <a:latin typeface="Aptos"/>
                  <a:ea typeface="Aptos"/>
                  <a:cs typeface="Aptos"/>
                  <a:sym typeface="Aptos"/>
                </a:rPr>
                <a:t>Para isso, precisamos de outro cálculo, o grau de liberdade.</a:t>
              </a:r>
            </a:p>
          </p:txBody>
        </p:sp>
      </p:grpSp>
      <p:graphicFrame>
        <p:nvGraphicFramePr>
          <p:cNvPr name="Table 8" id="8"/>
          <p:cNvGraphicFramePr>
            <a:graphicFrameLocks noGrp="true"/>
          </p:cNvGraphicFramePr>
          <p:nvPr/>
        </p:nvGraphicFramePr>
        <p:xfrm>
          <a:off x="3096985" y="2999523"/>
          <a:ext cx="12192000" cy="2209800"/>
        </p:xfrm>
        <a:graphic>
          <a:graphicData uri="http://schemas.openxmlformats.org/drawingml/2006/table">
            <a:tbl>
              <a:tblPr/>
              <a:tblGrid>
                <a:gridCol w="2032000"/>
                <a:gridCol w="2032000"/>
                <a:gridCol w="2032000"/>
                <a:gridCol w="2032000"/>
                <a:gridCol w="2032000"/>
                <a:gridCol w="2032000"/>
              </a:tblGrid>
              <a:tr h="368300">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Temas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Freq (f₀)</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Frq esp</a:t>
                      </a:r>
                      <a:endParaRPr lang="en-US" sz="1100"/>
                    </a:p>
                    <a:p>
                      <a:pPr algn="l">
                        <a:lnSpc>
                          <a:spcPts val="2160"/>
                        </a:lnSpc>
                      </a:pPr>
                      <a:r>
                        <a:rPr lang="en-US" sz="1800" b="true">
                          <a:solidFill>
                            <a:srgbClr val="FFFFFF"/>
                          </a:solidFill>
                          <a:latin typeface="Aptos Bold"/>
                          <a:ea typeface="Aptos Bold"/>
                          <a:cs typeface="Aptos Bold"/>
                          <a:sym typeface="Aptos Bold"/>
                        </a:rPr>
                        <a:t>(f₀)</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sz="1800" b="true">
                          <a:solidFill>
                            <a:srgbClr val="FFFFFF"/>
                          </a:solidFill>
                          <a:latin typeface="Aptos Bold"/>
                          <a:ea typeface="Aptos Bold"/>
                          <a:cs typeface="Aptos Bold"/>
                          <a:sym typeface="Aptos Bold"/>
                        </a:rPr>
                        <a:t>F₀ – fe </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b="true" sz="1800">
                          <a:solidFill>
                            <a:srgbClr val="FFFFFF"/>
                          </a:solidFill>
                          <a:latin typeface="Aptos Bold"/>
                          <a:ea typeface="Aptos Bold"/>
                          <a:cs typeface="Aptos Bold"/>
                          <a:sym typeface="Aptos Bold"/>
                        </a:rPr>
                        <a:t>(F₀ – fe)²</a:t>
                      </a:r>
                      <a:endParaRPr lang="en-US" sz="1100"/>
                    </a:p>
                    <a:p>
                      <a:pPr algn="l">
                        <a:lnSpc>
                          <a:spcPts val="2160"/>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c>
                  <a:txBody>
                    <a:bodyPr anchor="t" rtlCol="false"/>
                    <a:lstStyle/>
                    <a:p>
                      <a:pPr algn="l">
                        <a:lnSpc>
                          <a:spcPts val="2160"/>
                        </a:lnSpc>
                        <a:defRPr/>
                      </a:pPr>
                      <a:r>
                        <a:rPr lang="en-US" b="true" sz="1800">
                          <a:solidFill>
                            <a:srgbClr val="FFFFFF"/>
                          </a:solidFill>
                          <a:latin typeface="Aptos Bold"/>
                          <a:ea typeface="Aptos Bold"/>
                          <a:cs typeface="Aptos Bold"/>
                          <a:sym typeface="Aptos Bold"/>
                        </a:rPr>
                        <a:t>(F₀ – fe)²/fe</a:t>
                      </a:r>
                      <a:endParaRPr lang="en-US" sz="1100"/>
                    </a:p>
                    <a:p>
                      <a:pPr algn="l">
                        <a:lnSpc>
                          <a:spcPts val="2160"/>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156082"/>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38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20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324</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16,2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B</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25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20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25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1,25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C</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16</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20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-4</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16</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0,8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12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20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-8</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64</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c>
                  <a:txBody>
                    <a:bodyPr anchor="t" rtlCol="false"/>
                    <a:lstStyle/>
                    <a:p>
                      <a:pPr algn="l">
                        <a:lnSpc>
                          <a:spcPts val="2160"/>
                        </a:lnSpc>
                        <a:defRPr/>
                      </a:pPr>
                      <a:r>
                        <a:rPr lang="en-US" sz="1800">
                          <a:solidFill>
                            <a:srgbClr val="000000"/>
                          </a:solidFill>
                          <a:latin typeface="Aptos"/>
                          <a:ea typeface="Aptos"/>
                          <a:cs typeface="Aptos"/>
                          <a:sym typeface="Aptos"/>
                        </a:rPr>
                        <a:t>3,2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AED"/>
                    </a:solidFill>
                  </a:tcPr>
                </a:tc>
              </a:tr>
              <a:tr h="368300">
                <a:tc>
                  <a:txBody>
                    <a:bodyPr anchor="t" rtlCol="false"/>
                    <a:lstStyle/>
                    <a:p>
                      <a:pPr algn="l">
                        <a:lnSpc>
                          <a:spcPts val="2160"/>
                        </a:lnSpc>
                        <a:defRPr/>
                      </a:pPr>
                      <a:r>
                        <a:rPr lang="en-US" sz="1800">
                          <a:solidFill>
                            <a:srgbClr val="000000"/>
                          </a:solidFill>
                          <a:latin typeface="Aptos"/>
                          <a:ea typeface="Aptos"/>
                          <a:cs typeface="Aptos"/>
                          <a:sym typeface="Aptos"/>
                        </a:rPr>
                        <a:t>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9</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20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-11</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121</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c>
                  <a:txBody>
                    <a:bodyPr anchor="t" rtlCol="false"/>
                    <a:lstStyle/>
                    <a:p>
                      <a:pPr algn="l">
                        <a:lnSpc>
                          <a:spcPts val="2160"/>
                        </a:lnSpc>
                        <a:defRPr/>
                      </a:pPr>
                      <a:r>
                        <a:rPr lang="en-US" sz="1800">
                          <a:solidFill>
                            <a:srgbClr val="000000"/>
                          </a:solidFill>
                          <a:latin typeface="Aptos"/>
                          <a:ea typeface="Aptos"/>
                          <a:cs typeface="Aptos"/>
                          <a:sym typeface="Aptos"/>
                        </a:rPr>
                        <a:t>6,05</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CD2D8"/>
                    </a:solidFill>
                  </a:tcPr>
                </a:tc>
              </a:tr>
            </a:tbl>
          </a:graphicData>
        </a:graphic>
      </p:graphicFrame>
      <p:grpSp>
        <p:nvGrpSpPr>
          <p:cNvPr name="Group 9" id="9"/>
          <p:cNvGrpSpPr/>
          <p:nvPr/>
        </p:nvGrpSpPr>
        <p:grpSpPr>
          <a:xfrm rot="0">
            <a:off x="3096985" y="2267559"/>
            <a:ext cx="12770997" cy="1002903"/>
            <a:chOff x="0" y="0"/>
            <a:chExt cx="17027996" cy="1337204"/>
          </a:xfrm>
        </p:grpSpPr>
        <p:sp>
          <p:nvSpPr>
            <p:cNvPr name="Freeform 10" id="10"/>
            <p:cNvSpPr/>
            <p:nvPr/>
          </p:nvSpPr>
          <p:spPr>
            <a:xfrm flipH="false" flipV="false" rot="0">
              <a:off x="0" y="0"/>
              <a:ext cx="17027996" cy="1337204"/>
            </a:xfrm>
            <a:custGeom>
              <a:avLst/>
              <a:gdLst/>
              <a:ahLst/>
              <a:cxnLst/>
              <a:rect r="r" b="b" t="t" l="l"/>
              <a:pathLst>
                <a:path h="1337204" w="17027996">
                  <a:moveTo>
                    <a:pt x="0" y="0"/>
                  </a:moveTo>
                  <a:lnTo>
                    <a:pt x="17027996" y="0"/>
                  </a:lnTo>
                  <a:lnTo>
                    <a:pt x="17027996" y="1337204"/>
                  </a:lnTo>
                  <a:lnTo>
                    <a:pt x="0" y="1337204"/>
                  </a:lnTo>
                  <a:close/>
                </a:path>
              </a:pathLst>
            </a:custGeom>
            <a:solidFill>
              <a:srgbClr val="000000">
                <a:alpha val="0"/>
              </a:srgbClr>
            </a:solidFill>
          </p:spPr>
        </p:sp>
        <p:sp>
          <p:nvSpPr>
            <p:cNvPr name="TextBox 11" id="11"/>
            <p:cNvSpPr txBox="true"/>
            <p:nvPr/>
          </p:nvSpPr>
          <p:spPr>
            <a:xfrm>
              <a:off x="0" y="38100"/>
              <a:ext cx="17027996" cy="1299104"/>
            </a:xfrm>
            <a:prstGeom prst="rect">
              <a:avLst/>
            </a:prstGeom>
          </p:spPr>
          <p:txBody>
            <a:bodyPr anchor="ctr" rtlCol="false" tIns="0" lIns="0" bIns="0" rIns="0"/>
            <a:lstStyle/>
            <a:p>
              <a:pPr algn="just">
                <a:lnSpc>
                  <a:spcPts val="3240"/>
                </a:lnSpc>
              </a:pPr>
              <a:r>
                <a:rPr lang="en-US" sz="3000">
                  <a:solidFill>
                    <a:srgbClr val="000000"/>
                  </a:solidFill>
                  <a:latin typeface="Aptos"/>
                  <a:ea typeface="Aptos"/>
                  <a:cs typeface="Aptos"/>
                  <a:sym typeface="Aptos"/>
                </a:rPr>
                <a:t>Teste Qui-quadrado – 1 critério</a:t>
              </a:r>
            </a:p>
          </p:txBody>
        </p:sp>
      </p:grpSp>
      <p:sp>
        <p:nvSpPr>
          <p:cNvPr name="Freeform 12" id="12"/>
          <p:cNvSpPr/>
          <p:nvPr/>
        </p:nvSpPr>
        <p:spPr>
          <a:xfrm flipH="false" flipV="false" rot="0">
            <a:off x="12595860" y="-152699"/>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29348" y="310482"/>
            <a:ext cx="3334567" cy="1107996"/>
            <a:chOff x="0" y="0"/>
            <a:chExt cx="4446089" cy="1477328"/>
          </a:xfrm>
        </p:grpSpPr>
        <p:sp>
          <p:nvSpPr>
            <p:cNvPr name="Freeform 3" id="3"/>
            <p:cNvSpPr/>
            <p:nvPr/>
          </p:nvSpPr>
          <p:spPr>
            <a:xfrm flipH="false" flipV="false" rot="0">
              <a:off x="0" y="0"/>
              <a:ext cx="4446089" cy="1477328"/>
            </a:xfrm>
            <a:custGeom>
              <a:avLst/>
              <a:gdLst/>
              <a:ahLst/>
              <a:cxnLst/>
              <a:rect r="r" b="b" t="t" l="l"/>
              <a:pathLst>
                <a:path h="1477328" w="4446089">
                  <a:moveTo>
                    <a:pt x="0" y="0"/>
                  </a:moveTo>
                  <a:lnTo>
                    <a:pt x="4446089" y="0"/>
                  </a:lnTo>
                  <a:lnTo>
                    <a:pt x="4446089" y="1477328"/>
                  </a:lnTo>
                  <a:lnTo>
                    <a:pt x="0" y="1477328"/>
                  </a:lnTo>
                  <a:close/>
                </a:path>
              </a:pathLst>
            </a:custGeom>
            <a:solidFill>
              <a:srgbClr val="000000">
                <a:alpha val="0"/>
              </a:srgbClr>
            </a:solidFill>
          </p:spPr>
        </p:sp>
        <p:sp>
          <p:nvSpPr>
            <p:cNvPr name="TextBox 4" id="4"/>
            <p:cNvSpPr txBox="true"/>
            <p:nvPr/>
          </p:nvSpPr>
          <p:spPr>
            <a:xfrm>
              <a:off x="0" y="19050"/>
              <a:ext cx="4446089" cy="1458278"/>
            </a:xfrm>
            <a:prstGeom prst="rect">
              <a:avLst/>
            </a:prstGeom>
          </p:spPr>
          <p:txBody>
            <a:bodyPr anchor="ctr" rtlCol="false" tIns="0" lIns="0" bIns="0" rIns="0"/>
            <a:lstStyle/>
            <a:p>
              <a:pPr algn="l">
                <a:lnSpc>
                  <a:spcPts val="5994"/>
                </a:lnSpc>
              </a:pPr>
              <a:r>
                <a:rPr lang="en-US" sz="5550" b="true">
                  <a:solidFill>
                    <a:srgbClr val="000000"/>
                  </a:solidFill>
                  <a:latin typeface="Poppins Bold"/>
                  <a:ea typeface="Poppins Bold"/>
                  <a:cs typeface="Poppins Bold"/>
                  <a:sym typeface="Poppins Bold"/>
                </a:rPr>
                <a:t>TESTE X²</a:t>
              </a:r>
            </a:p>
          </p:txBody>
        </p:sp>
      </p:grpSp>
      <p:grpSp>
        <p:nvGrpSpPr>
          <p:cNvPr name="Group 5" id="5"/>
          <p:cNvGrpSpPr/>
          <p:nvPr/>
        </p:nvGrpSpPr>
        <p:grpSpPr>
          <a:xfrm rot="0">
            <a:off x="1028700" y="2793093"/>
            <a:ext cx="8429873" cy="2131240"/>
            <a:chOff x="0" y="0"/>
            <a:chExt cx="11239831" cy="2841653"/>
          </a:xfrm>
        </p:grpSpPr>
        <p:sp>
          <p:nvSpPr>
            <p:cNvPr name="Freeform 6" id="6"/>
            <p:cNvSpPr/>
            <p:nvPr/>
          </p:nvSpPr>
          <p:spPr>
            <a:xfrm flipH="false" flipV="false" rot="0">
              <a:off x="0" y="0"/>
              <a:ext cx="11239831" cy="2841653"/>
            </a:xfrm>
            <a:custGeom>
              <a:avLst/>
              <a:gdLst/>
              <a:ahLst/>
              <a:cxnLst/>
              <a:rect r="r" b="b" t="t" l="l"/>
              <a:pathLst>
                <a:path h="2841653" w="11239831">
                  <a:moveTo>
                    <a:pt x="0" y="0"/>
                  </a:moveTo>
                  <a:lnTo>
                    <a:pt x="11239831" y="0"/>
                  </a:lnTo>
                  <a:lnTo>
                    <a:pt x="11239831" y="2841653"/>
                  </a:lnTo>
                  <a:lnTo>
                    <a:pt x="0" y="2841653"/>
                  </a:lnTo>
                  <a:close/>
                </a:path>
              </a:pathLst>
            </a:custGeom>
            <a:solidFill>
              <a:srgbClr val="000000">
                <a:alpha val="0"/>
              </a:srgbClr>
            </a:solidFill>
          </p:spPr>
        </p:sp>
        <p:sp>
          <p:nvSpPr>
            <p:cNvPr name="TextBox 7" id="7"/>
            <p:cNvSpPr txBox="true"/>
            <p:nvPr/>
          </p:nvSpPr>
          <p:spPr>
            <a:xfrm>
              <a:off x="0" y="47625"/>
              <a:ext cx="11239831" cy="2794028"/>
            </a:xfrm>
            <a:prstGeom prst="rect">
              <a:avLst/>
            </a:prstGeom>
          </p:spPr>
          <p:txBody>
            <a:bodyPr anchor="ctr" rtlCol="false" tIns="0" lIns="0" bIns="0" rIns="0"/>
            <a:lstStyle/>
            <a:p>
              <a:pPr algn="l" marL="777240" indent="-388620" lvl="1">
                <a:lnSpc>
                  <a:spcPts val="3888"/>
                </a:lnSpc>
                <a:buFont typeface="Arial"/>
                <a:buChar char="•"/>
              </a:pPr>
              <a:r>
                <a:rPr lang="en-US" sz="3600">
                  <a:solidFill>
                    <a:srgbClr val="000000"/>
                  </a:solidFill>
                  <a:latin typeface="Aptos"/>
                  <a:ea typeface="Aptos"/>
                  <a:cs typeface="Aptos"/>
                  <a:sym typeface="Aptos"/>
                </a:rPr>
                <a:t>⁠gl = k-1 (sendo k o número de categorias na distribuição de frequências observada);</a:t>
              </a:r>
            </a:p>
            <a:p>
              <a:pPr algn="l" marL="777240" indent="-388620" lvl="1">
                <a:lnSpc>
                  <a:spcPts val="3888"/>
                </a:lnSpc>
                <a:buFont typeface="Arial"/>
                <a:buChar char="•"/>
              </a:pPr>
              <a:r>
                <a:rPr lang="en-US" sz="3600">
                  <a:solidFill>
                    <a:srgbClr val="000000"/>
                  </a:solidFill>
                  <a:latin typeface="Aptos"/>
                  <a:ea typeface="Aptos"/>
                  <a:cs typeface="Aptos"/>
                  <a:sym typeface="Aptos"/>
                </a:rPr>
                <a:t>⁠gl = 5-1=4</a:t>
              </a:r>
            </a:p>
          </p:txBody>
        </p:sp>
      </p:grpSp>
      <p:grpSp>
        <p:nvGrpSpPr>
          <p:cNvPr name="Group 8" id="8"/>
          <p:cNvGrpSpPr/>
          <p:nvPr/>
        </p:nvGrpSpPr>
        <p:grpSpPr>
          <a:xfrm rot="0">
            <a:off x="993259" y="5286575"/>
            <a:ext cx="8982479" cy="2743200"/>
            <a:chOff x="0" y="0"/>
            <a:chExt cx="11976639" cy="3657600"/>
          </a:xfrm>
        </p:grpSpPr>
        <p:sp>
          <p:nvSpPr>
            <p:cNvPr name="Freeform 9" id="9"/>
            <p:cNvSpPr/>
            <p:nvPr/>
          </p:nvSpPr>
          <p:spPr>
            <a:xfrm flipH="false" flipV="false" rot="0">
              <a:off x="0" y="0"/>
              <a:ext cx="11976639" cy="3657600"/>
            </a:xfrm>
            <a:custGeom>
              <a:avLst/>
              <a:gdLst/>
              <a:ahLst/>
              <a:cxnLst/>
              <a:rect r="r" b="b" t="t" l="l"/>
              <a:pathLst>
                <a:path h="3657600" w="11976639">
                  <a:moveTo>
                    <a:pt x="0" y="0"/>
                  </a:moveTo>
                  <a:lnTo>
                    <a:pt x="11976639" y="0"/>
                  </a:lnTo>
                  <a:lnTo>
                    <a:pt x="11976639" y="3657600"/>
                  </a:lnTo>
                  <a:lnTo>
                    <a:pt x="0" y="3657600"/>
                  </a:lnTo>
                  <a:close/>
                </a:path>
              </a:pathLst>
            </a:custGeom>
            <a:solidFill>
              <a:srgbClr val="000000">
                <a:alpha val="0"/>
              </a:srgbClr>
            </a:solidFill>
          </p:spPr>
        </p:sp>
        <p:sp>
          <p:nvSpPr>
            <p:cNvPr name="TextBox 10" id="10"/>
            <p:cNvSpPr txBox="true"/>
            <p:nvPr/>
          </p:nvSpPr>
          <p:spPr>
            <a:xfrm>
              <a:off x="0" y="47625"/>
              <a:ext cx="11976639" cy="3609975"/>
            </a:xfrm>
            <a:prstGeom prst="rect">
              <a:avLst/>
            </a:prstGeom>
          </p:spPr>
          <p:txBody>
            <a:bodyPr anchor="ctr" rtlCol="false" tIns="0" lIns="0" bIns="0" rIns="0"/>
            <a:lstStyle/>
            <a:p>
              <a:pPr algn="l" marL="205740" indent="-102870" lvl="1">
                <a:lnSpc>
                  <a:spcPts val="3888"/>
                </a:lnSpc>
                <a:buFont typeface="Arial"/>
                <a:buChar char="•"/>
              </a:pPr>
              <a:r>
                <a:rPr lang="en-US" sz="3600">
                  <a:solidFill>
                    <a:srgbClr val="000000"/>
                  </a:solidFill>
                  <a:latin typeface="Aptos"/>
                  <a:ea typeface="Aptos"/>
                  <a:cs typeface="Aptos"/>
                  <a:sym typeface="Aptos"/>
                </a:rPr>
                <a:t>Χ² crítico = 9,487 (sig = 0,05)         valor tabelado;</a:t>
              </a:r>
            </a:p>
            <a:p>
              <a:pPr algn="just" marL="205740" indent="-102870" lvl="1">
                <a:lnSpc>
                  <a:spcPts val="3888"/>
                </a:lnSpc>
              </a:pPr>
            </a:p>
            <a:p>
              <a:pPr algn="just" marL="205740" indent="-102870" lvl="1">
                <a:lnSpc>
                  <a:spcPts val="3888"/>
                </a:lnSpc>
              </a:pPr>
              <a:r>
                <a:rPr lang="en-US" sz="3600">
                  <a:solidFill>
                    <a:srgbClr val="FF0000"/>
                  </a:solidFill>
                  <a:latin typeface="Aptos"/>
                  <a:ea typeface="Aptos"/>
                  <a:cs typeface="Aptos"/>
                  <a:sym typeface="Aptos"/>
                </a:rPr>
                <a:t>Então, o que faço com o valor crítico e com o valor de 27,5 calculado?</a:t>
              </a:r>
            </a:p>
          </p:txBody>
        </p:sp>
      </p:grpSp>
      <p:grpSp>
        <p:nvGrpSpPr>
          <p:cNvPr name="Group 11" id="11"/>
          <p:cNvGrpSpPr>
            <a:grpSpLocks noChangeAspect="true"/>
          </p:cNvGrpSpPr>
          <p:nvPr/>
        </p:nvGrpSpPr>
        <p:grpSpPr>
          <a:xfrm rot="0">
            <a:off x="9975738" y="1681843"/>
            <a:ext cx="8164213" cy="7679574"/>
            <a:chOff x="0" y="0"/>
            <a:chExt cx="10885617" cy="10239432"/>
          </a:xfrm>
        </p:grpSpPr>
        <p:sp>
          <p:nvSpPr>
            <p:cNvPr name="Freeform 12" id="12" descr="Tabela"/>
            <p:cNvSpPr/>
            <p:nvPr/>
          </p:nvSpPr>
          <p:spPr>
            <a:xfrm flipH="false" flipV="false" rot="0">
              <a:off x="0" y="0"/>
              <a:ext cx="10885678" cy="10239375"/>
            </a:xfrm>
            <a:custGeom>
              <a:avLst/>
              <a:gdLst/>
              <a:ahLst/>
              <a:cxnLst/>
              <a:rect r="r" b="b" t="t" l="l"/>
              <a:pathLst>
                <a:path h="10239375" w="10885678">
                  <a:moveTo>
                    <a:pt x="0" y="0"/>
                  </a:moveTo>
                  <a:lnTo>
                    <a:pt x="10885678" y="0"/>
                  </a:lnTo>
                  <a:lnTo>
                    <a:pt x="10885678" y="10239375"/>
                  </a:lnTo>
                  <a:lnTo>
                    <a:pt x="0" y="10239375"/>
                  </a:lnTo>
                  <a:lnTo>
                    <a:pt x="0" y="0"/>
                  </a:lnTo>
                  <a:close/>
                </a:path>
              </a:pathLst>
            </a:custGeom>
            <a:blipFill>
              <a:blip r:embed="rId2"/>
              <a:stretch>
                <a:fillRect l="0" t="-2607" r="-1" b="-16879"/>
              </a:stretch>
            </a:blipFill>
          </p:spPr>
        </p:sp>
      </p:grpSp>
      <p:sp>
        <p:nvSpPr>
          <p:cNvPr name="Freeform 13" id="13"/>
          <p:cNvSpPr/>
          <p:nvPr/>
        </p:nvSpPr>
        <p:spPr>
          <a:xfrm flipH="false" flipV="false" rot="0">
            <a:off x="12595860" y="-152699"/>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5" id="15"/>
          <p:cNvSpPr/>
          <p:nvPr/>
        </p:nvSpPr>
        <p:spPr>
          <a:xfrm>
            <a:off x="6749084" y="5758362"/>
            <a:ext cx="680264" cy="0"/>
          </a:xfrm>
          <a:prstGeom prst="line">
            <a:avLst/>
          </a:prstGeom>
          <a:ln cap="flat" w="38100">
            <a:solidFill>
              <a:srgbClr val="000000"/>
            </a:solidFill>
            <a:prstDash val="solid"/>
            <a:headEnd type="none" len="sm" w="sm"/>
            <a:tailEnd type="arrow" len="sm" w="med"/>
          </a:ln>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276" y="261048"/>
            <a:ext cx="15263446" cy="1667764"/>
            <a:chOff x="0" y="0"/>
            <a:chExt cx="20351261" cy="2223685"/>
          </a:xfrm>
        </p:grpSpPr>
        <p:sp>
          <p:nvSpPr>
            <p:cNvPr name="Freeform 3" id="3"/>
            <p:cNvSpPr/>
            <p:nvPr/>
          </p:nvSpPr>
          <p:spPr>
            <a:xfrm flipH="false" flipV="false" rot="0">
              <a:off x="0" y="0"/>
              <a:ext cx="20351262" cy="2223685"/>
            </a:xfrm>
            <a:custGeom>
              <a:avLst/>
              <a:gdLst/>
              <a:ahLst/>
              <a:cxnLst/>
              <a:rect r="r" b="b" t="t" l="l"/>
              <a:pathLst>
                <a:path h="2223685" w="20351262">
                  <a:moveTo>
                    <a:pt x="0" y="0"/>
                  </a:moveTo>
                  <a:lnTo>
                    <a:pt x="20351262" y="0"/>
                  </a:lnTo>
                  <a:lnTo>
                    <a:pt x="20351262" y="2223685"/>
                  </a:lnTo>
                  <a:lnTo>
                    <a:pt x="0" y="2223685"/>
                  </a:lnTo>
                  <a:close/>
                </a:path>
              </a:pathLst>
            </a:custGeom>
            <a:solidFill>
              <a:srgbClr val="000000">
                <a:alpha val="0"/>
              </a:srgbClr>
            </a:solidFill>
          </p:spPr>
        </p:sp>
        <p:sp>
          <p:nvSpPr>
            <p:cNvPr name="TextBox 4" id="4"/>
            <p:cNvSpPr txBox="true"/>
            <p:nvPr/>
          </p:nvSpPr>
          <p:spPr>
            <a:xfrm>
              <a:off x="0" y="66675"/>
              <a:ext cx="20351261" cy="2157010"/>
            </a:xfrm>
            <a:prstGeom prst="rect">
              <a:avLst/>
            </a:prstGeom>
          </p:spPr>
          <p:txBody>
            <a:bodyPr anchor="ctr" rtlCol="false" tIns="0" lIns="0" bIns="0" rIns="0"/>
            <a:lstStyle/>
            <a:p>
              <a:pPr algn="ctr">
                <a:lnSpc>
                  <a:spcPts val="6480"/>
                </a:lnSpc>
              </a:pPr>
              <a:r>
                <a:rPr lang="en-US" sz="6000" b="true">
                  <a:solidFill>
                    <a:srgbClr val="000000"/>
                  </a:solidFill>
                  <a:latin typeface="Aptos Bold"/>
                  <a:ea typeface="Aptos Bold"/>
                  <a:cs typeface="Aptos Bold"/>
                  <a:sym typeface="Aptos Bold"/>
                </a:rPr>
                <a:t>TESTE X²</a:t>
              </a:r>
            </a:p>
          </p:txBody>
        </p:sp>
      </p:grpSp>
      <p:grpSp>
        <p:nvGrpSpPr>
          <p:cNvPr name="Group 5" id="5"/>
          <p:cNvGrpSpPr/>
          <p:nvPr/>
        </p:nvGrpSpPr>
        <p:grpSpPr>
          <a:xfrm rot="0">
            <a:off x="1512276" y="2189860"/>
            <a:ext cx="15263445" cy="2007025"/>
            <a:chOff x="0" y="0"/>
            <a:chExt cx="20351260" cy="2676033"/>
          </a:xfrm>
        </p:grpSpPr>
        <p:sp>
          <p:nvSpPr>
            <p:cNvPr name="Freeform 6" id="6"/>
            <p:cNvSpPr/>
            <p:nvPr/>
          </p:nvSpPr>
          <p:spPr>
            <a:xfrm flipH="false" flipV="false" rot="0">
              <a:off x="0" y="0"/>
              <a:ext cx="20351260" cy="2676033"/>
            </a:xfrm>
            <a:custGeom>
              <a:avLst/>
              <a:gdLst/>
              <a:ahLst/>
              <a:cxnLst/>
              <a:rect r="r" b="b" t="t" l="l"/>
              <a:pathLst>
                <a:path h="2676033" w="20351260">
                  <a:moveTo>
                    <a:pt x="0" y="0"/>
                  </a:moveTo>
                  <a:lnTo>
                    <a:pt x="20351260" y="0"/>
                  </a:lnTo>
                  <a:lnTo>
                    <a:pt x="20351260" y="2676033"/>
                  </a:lnTo>
                  <a:lnTo>
                    <a:pt x="0" y="2676033"/>
                  </a:lnTo>
                  <a:close/>
                </a:path>
              </a:pathLst>
            </a:custGeom>
            <a:solidFill>
              <a:srgbClr val="000000">
                <a:alpha val="0"/>
              </a:srgbClr>
            </a:solidFill>
          </p:spPr>
        </p:sp>
        <p:sp>
          <p:nvSpPr>
            <p:cNvPr name="TextBox 7" id="7"/>
            <p:cNvSpPr txBox="true"/>
            <p:nvPr/>
          </p:nvSpPr>
          <p:spPr>
            <a:xfrm>
              <a:off x="0" y="47625"/>
              <a:ext cx="20351260" cy="2628408"/>
            </a:xfrm>
            <a:prstGeom prst="rect">
              <a:avLst/>
            </a:prstGeom>
          </p:spPr>
          <p:txBody>
            <a:bodyPr anchor="ctr" rtlCol="false" tIns="0" lIns="0" bIns="0" rIns="0"/>
            <a:lstStyle/>
            <a:p>
              <a:pPr algn="l">
                <a:lnSpc>
                  <a:spcPts val="3888"/>
                </a:lnSpc>
              </a:pPr>
              <a:r>
                <a:rPr lang="en-US" sz="3600">
                  <a:solidFill>
                    <a:srgbClr val="000000"/>
                  </a:solidFill>
                  <a:latin typeface="Aptos"/>
                  <a:ea typeface="Aptos"/>
                  <a:cs typeface="Aptos"/>
                  <a:sym typeface="Aptos"/>
                </a:rPr>
                <a:t>Existe diferença estatisticamente significativa entre as frequências para cada um dos temas;</a:t>
              </a:r>
            </a:p>
            <a:p>
              <a:pPr algn="l" marL="205740" indent="-102870" lvl="1">
                <a:lnSpc>
                  <a:spcPts val="3888"/>
                </a:lnSpc>
                <a:buFont typeface="Arial"/>
                <a:buChar char="•"/>
              </a:pPr>
              <a:r>
                <a:rPr lang="en-US" sz="3600">
                  <a:solidFill>
                    <a:srgbClr val="000000"/>
                  </a:solidFill>
                  <a:latin typeface="Aptos"/>
                  <a:ea typeface="Aptos"/>
                  <a:cs typeface="Aptos"/>
                  <a:sym typeface="Aptos"/>
                </a:rPr>
                <a:t>Se o χ²= 5, estatisticamente falando, diferenças aparentes na amostra não seriam relevantes</a:t>
              </a:r>
            </a:p>
          </p:txBody>
        </p:sp>
      </p:grpSp>
      <p:grpSp>
        <p:nvGrpSpPr>
          <p:cNvPr name="Group 8" id="8"/>
          <p:cNvGrpSpPr>
            <a:grpSpLocks noChangeAspect="true"/>
          </p:cNvGrpSpPr>
          <p:nvPr/>
        </p:nvGrpSpPr>
        <p:grpSpPr>
          <a:xfrm rot="0">
            <a:off x="1252731" y="4797195"/>
            <a:ext cx="15773392" cy="3470146"/>
            <a:chOff x="0" y="0"/>
            <a:chExt cx="21031189" cy="4626861"/>
          </a:xfrm>
        </p:grpSpPr>
        <p:sp>
          <p:nvSpPr>
            <p:cNvPr name="Freeform 9" id="9" descr="Diagrama  Descrição gerada automaticamente"/>
            <p:cNvSpPr/>
            <p:nvPr/>
          </p:nvSpPr>
          <p:spPr>
            <a:xfrm flipH="false" flipV="false" rot="0">
              <a:off x="0" y="0"/>
              <a:ext cx="21031200" cy="4626864"/>
            </a:xfrm>
            <a:custGeom>
              <a:avLst/>
              <a:gdLst/>
              <a:ahLst/>
              <a:cxnLst/>
              <a:rect r="r" b="b" t="t" l="l"/>
              <a:pathLst>
                <a:path h="4626864" w="21031200">
                  <a:moveTo>
                    <a:pt x="0" y="0"/>
                  </a:moveTo>
                  <a:lnTo>
                    <a:pt x="21031200" y="0"/>
                  </a:lnTo>
                  <a:lnTo>
                    <a:pt x="21031200" y="4626864"/>
                  </a:lnTo>
                  <a:lnTo>
                    <a:pt x="0" y="4626864"/>
                  </a:lnTo>
                  <a:lnTo>
                    <a:pt x="0" y="0"/>
                  </a:lnTo>
                  <a:close/>
                </a:path>
              </a:pathLst>
            </a:custGeom>
            <a:blipFill>
              <a:blip r:embed="rId2"/>
              <a:stretch>
                <a:fillRect l="0" t="-142" r="0" b="-142"/>
              </a:stretch>
            </a:blipFill>
          </p:spPr>
        </p:sp>
      </p:grpSp>
      <p:sp>
        <p:nvSpPr>
          <p:cNvPr name="Freeform 10" id="10"/>
          <p:cNvSpPr/>
          <p:nvPr/>
        </p:nvSpPr>
        <p:spPr>
          <a:xfrm flipH="false" flipV="false" rot="0">
            <a:off x="12595860" y="-152699"/>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06327" y="9876580"/>
            <a:ext cx="5993892" cy="820839"/>
          </a:xfrm>
          <a:custGeom>
            <a:avLst/>
            <a:gdLst/>
            <a:ahLst/>
            <a:cxnLst/>
            <a:rect r="r" b="b" t="t" l="l"/>
            <a:pathLst>
              <a:path h="820839" w="5993892">
                <a:moveTo>
                  <a:pt x="0" y="0"/>
                </a:moveTo>
                <a:lnTo>
                  <a:pt x="5993892" y="0"/>
                </a:lnTo>
                <a:lnTo>
                  <a:pt x="5993892" y="820839"/>
                </a:lnTo>
                <a:lnTo>
                  <a:pt x="0" y="820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8118" y="-95547"/>
            <a:ext cx="6599917" cy="9616290"/>
            <a:chOff x="0" y="0"/>
            <a:chExt cx="8799890" cy="12821720"/>
          </a:xfrm>
        </p:grpSpPr>
        <p:sp>
          <p:nvSpPr>
            <p:cNvPr name="Freeform 3" id="3"/>
            <p:cNvSpPr/>
            <p:nvPr/>
          </p:nvSpPr>
          <p:spPr>
            <a:xfrm flipH="false" flipV="false" rot="0">
              <a:off x="0" y="0"/>
              <a:ext cx="8799830" cy="12821666"/>
            </a:xfrm>
            <a:custGeom>
              <a:avLst/>
              <a:gdLst/>
              <a:ahLst/>
              <a:cxnLst/>
              <a:rect r="r" b="b" t="t" l="l"/>
              <a:pathLst>
                <a:path h="12821666" w="8799830">
                  <a:moveTo>
                    <a:pt x="2940304" y="0"/>
                  </a:moveTo>
                  <a:lnTo>
                    <a:pt x="0" y="5323967"/>
                  </a:lnTo>
                  <a:lnTo>
                    <a:pt x="4683379" y="11267567"/>
                  </a:lnTo>
                  <a:lnTo>
                    <a:pt x="3213354" y="12821666"/>
                  </a:lnTo>
                  <a:lnTo>
                    <a:pt x="8799830" y="12821666"/>
                  </a:lnTo>
                  <a:lnTo>
                    <a:pt x="8799830" y="0"/>
                  </a:lnTo>
                  <a:close/>
                </a:path>
              </a:pathLst>
            </a:custGeom>
            <a:blipFill>
              <a:blip r:embed="rId3"/>
              <a:stretch>
                <a:fillRect l="-59304" t="0" r="-59305" b="0"/>
              </a:stretch>
            </a:blipFill>
          </p:spPr>
        </p:sp>
      </p:grpSp>
      <p:sp>
        <p:nvSpPr>
          <p:cNvPr name="Freeform 4" id="4"/>
          <p:cNvSpPr/>
          <p:nvPr/>
        </p:nvSpPr>
        <p:spPr>
          <a:xfrm flipH="false" flipV="false" rot="0">
            <a:off x="10396343" y="3225625"/>
            <a:ext cx="4820847" cy="5747261"/>
          </a:xfrm>
          <a:custGeom>
            <a:avLst/>
            <a:gdLst/>
            <a:ahLst/>
            <a:cxnLst/>
            <a:rect r="r" b="b" t="t" l="l"/>
            <a:pathLst>
              <a:path h="5747261" w="4820847">
                <a:moveTo>
                  <a:pt x="0" y="0"/>
                </a:moveTo>
                <a:lnTo>
                  <a:pt x="4820847" y="0"/>
                </a:lnTo>
                <a:lnTo>
                  <a:pt x="4820847" y="5747261"/>
                </a:lnTo>
                <a:lnTo>
                  <a:pt x="0" y="5747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314537" y="8547785"/>
            <a:ext cx="2107614" cy="2659568"/>
          </a:xfrm>
          <a:custGeom>
            <a:avLst/>
            <a:gdLst/>
            <a:ahLst/>
            <a:cxnLst/>
            <a:rect r="r" b="b" t="t" l="l"/>
            <a:pathLst>
              <a:path h="2659568" w="2107614">
                <a:moveTo>
                  <a:pt x="0" y="0"/>
                </a:moveTo>
                <a:lnTo>
                  <a:pt x="2107614" y="0"/>
                </a:lnTo>
                <a:lnTo>
                  <a:pt x="2107614" y="2659568"/>
                </a:lnTo>
                <a:lnTo>
                  <a:pt x="0" y="265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98923" y="8072776"/>
            <a:ext cx="2458077" cy="3609585"/>
          </a:xfrm>
          <a:custGeom>
            <a:avLst/>
            <a:gdLst/>
            <a:ahLst/>
            <a:cxnLst/>
            <a:rect r="r" b="b" t="t" l="l"/>
            <a:pathLst>
              <a:path h="3609585" w="2458077">
                <a:moveTo>
                  <a:pt x="0" y="0"/>
                </a:moveTo>
                <a:lnTo>
                  <a:pt x="2458077" y="0"/>
                </a:lnTo>
                <a:lnTo>
                  <a:pt x="2458077" y="3609586"/>
                </a:lnTo>
                <a:lnTo>
                  <a:pt x="0" y="36095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463988" y="-761211"/>
            <a:ext cx="2329271" cy="3669803"/>
          </a:xfrm>
          <a:custGeom>
            <a:avLst/>
            <a:gdLst/>
            <a:ahLst/>
            <a:cxnLst/>
            <a:rect r="r" b="b" t="t" l="l"/>
            <a:pathLst>
              <a:path h="3669803" w="2329271">
                <a:moveTo>
                  <a:pt x="0" y="0"/>
                </a:moveTo>
                <a:lnTo>
                  <a:pt x="2329271" y="0"/>
                </a:lnTo>
                <a:lnTo>
                  <a:pt x="2329271" y="3669804"/>
                </a:lnTo>
                <a:lnTo>
                  <a:pt x="0" y="36698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542718" y="-1673405"/>
            <a:ext cx="3969027" cy="6174706"/>
          </a:xfrm>
          <a:custGeom>
            <a:avLst/>
            <a:gdLst/>
            <a:ahLst/>
            <a:cxnLst/>
            <a:rect r="r" b="b" t="t" l="l"/>
            <a:pathLst>
              <a:path h="6174706" w="3969027">
                <a:moveTo>
                  <a:pt x="0" y="0"/>
                </a:moveTo>
                <a:lnTo>
                  <a:pt x="3969026" y="0"/>
                </a:lnTo>
                <a:lnTo>
                  <a:pt x="3969026" y="6174705"/>
                </a:lnTo>
                <a:lnTo>
                  <a:pt x="0" y="61747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3778685" y="2387777"/>
            <a:ext cx="9141637" cy="14044669"/>
          </a:xfrm>
          <a:custGeom>
            <a:avLst/>
            <a:gdLst/>
            <a:ahLst/>
            <a:cxnLst/>
            <a:rect r="r" b="b" t="t" l="l"/>
            <a:pathLst>
              <a:path h="14044669" w="9141637">
                <a:moveTo>
                  <a:pt x="0" y="0"/>
                </a:moveTo>
                <a:lnTo>
                  <a:pt x="9141637" y="0"/>
                </a:lnTo>
                <a:lnTo>
                  <a:pt x="9141637" y="14044669"/>
                </a:lnTo>
                <a:lnTo>
                  <a:pt x="0" y="140446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028699" y="4076700"/>
            <a:ext cx="9797143" cy="2544927"/>
          </a:xfrm>
          <a:prstGeom prst="rect">
            <a:avLst/>
          </a:prstGeom>
        </p:spPr>
        <p:txBody>
          <a:bodyPr anchor="t" rtlCol="false" tIns="0" lIns="0" bIns="0" rIns="0">
            <a:spAutoFit/>
          </a:bodyPr>
          <a:lstStyle/>
          <a:p>
            <a:pPr algn="l">
              <a:lnSpc>
                <a:spcPts val="9900"/>
              </a:lnSpc>
            </a:pPr>
            <a:r>
              <a:rPr lang="en-US" sz="9000" b="true">
                <a:solidFill>
                  <a:srgbClr val="060644"/>
                </a:solidFill>
                <a:latin typeface="Poppins Bold"/>
                <a:ea typeface="Poppins Bold"/>
                <a:cs typeface="Poppins Bold"/>
                <a:sym typeface="Poppins Bold"/>
              </a:rPr>
              <a:t>Distribuição</a:t>
            </a:r>
          </a:p>
          <a:p>
            <a:pPr algn="l">
              <a:lnSpc>
                <a:spcPts val="9900"/>
              </a:lnSpc>
            </a:pPr>
            <a:r>
              <a:rPr lang="en-US" sz="9000" b="true">
                <a:solidFill>
                  <a:srgbClr val="060644"/>
                </a:solidFill>
                <a:latin typeface="Poppins Bold"/>
                <a:ea typeface="Poppins Bold"/>
                <a:cs typeface="Poppins Bold"/>
                <a:sym typeface="Poppins Bold"/>
              </a:rPr>
              <a:t>T de Student</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10557"/>
            <a:ext cx="6624466" cy="3339257"/>
          </a:xfrm>
          <a:custGeom>
            <a:avLst/>
            <a:gdLst/>
            <a:ahLst/>
            <a:cxnLst/>
            <a:rect r="r" b="b" t="t" l="l"/>
            <a:pathLst>
              <a:path h="3339257" w="6624466">
                <a:moveTo>
                  <a:pt x="0" y="0"/>
                </a:moveTo>
                <a:lnTo>
                  <a:pt x="6624466" y="0"/>
                </a:lnTo>
                <a:lnTo>
                  <a:pt x="6624466" y="3339257"/>
                </a:lnTo>
                <a:lnTo>
                  <a:pt x="0" y="3339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94715" y="1633389"/>
            <a:ext cx="13627934" cy="740122"/>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A distribuição T de Student</a:t>
            </a:r>
          </a:p>
        </p:txBody>
      </p:sp>
      <p:sp>
        <p:nvSpPr>
          <p:cNvPr name="TextBox 4" id="4"/>
          <p:cNvSpPr txBox="true"/>
          <p:nvPr/>
        </p:nvSpPr>
        <p:spPr>
          <a:xfrm rot="0">
            <a:off x="1798694" y="2927509"/>
            <a:ext cx="6624466" cy="4985980"/>
          </a:xfrm>
          <a:prstGeom prst="rect">
            <a:avLst/>
          </a:prstGeom>
        </p:spPr>
        <p:txBody>
          <a:bodyPr anchor="t" rtlCol="false" tIns="0" lIns="0" bIns="0" rIns="0">
            <a:spAutoFit/>
          </a:bodyPr>
          <a:lstStyle/>
          <a:p>
            <a:pPr algn="l">
              <a:lnSpc>
                <a:spcPts val="4320"/>
              </a:lnSpc>
            </a:pPr>
            <a:r>
              <a:rPr lang="en-US" sz="3600">
                <a:solidFill>
                  <a:srgbClr val="000000"/>
                </a:solidFill>
                <a:latin typeface="Aptos"/>
                <a:ea typeface="Aptos"/>
                <a:cs typeface="Aptos"/>
                <a:sym typeface="Aptos"/>
              </a:rPr>
              <a:t>A distribuição T foi introduzida por William Sealy Gosset sob o pseudônimo “Student” em 1908. Ele trabalhava na empresa de cervejaria Guinness e desenvolveu esta distribuição para lidar com problemas estatísticos envolvendo pequenas amostras.</a:t>
            </a:r>
          </a:p>
        </p:txBody>
      </p:sp>
      <p:grpSp>
        <p:nvGrpSpPr>
          <p:cNvPr name="Group 5" id="5"/>
          <p:cNvGrpSpPr>
            <a:grpSpLocks noChangeAspect="true"/>
          </p:cNvGrpSpPr>
          <p:nvPr/>
        </p:nvGrpSpPr>
        <p:grpSpPr>
          <a:xfrm rot="0">
            <a:off x="10827203" y="514350"/>
            <a:ext cx="7181850" cy="9258300"/>
            <a:chOff x="0" y="0"/>
            <a:chExt cx="9575800" cy="12344400"/>
          </a:xfrm>
        </p:grpSpPr>
        <p:sp>
          <p:nvSpPr>
            <p:cNvPr name="Freeform 6" id="6" descr="The genius at Guinness and his statistical legacy"/>
            <p:cNvSpPr/>
            <p:nvPr/>
          </p:nvSpPr>
          <p:spPr>
            <a:xfrm flipH="false" flipV="false" rot="0">
              <a:off x="0" y="0"/>
              <a:ext cx="9575800" cy="12344400"/>
            </a:xfrm>
            <a:custGeom>
              <a:avLst/>
              <a:gdLst/>
              <a:ahLst/>
              <a:cxnLst/>
              <a:rect r="r" b="b" t="t" l="l"/>
              <a:pathLst>
                <a:path h="12344400" w="9575800">
                  <a:moveTo>
                    <a:pt x="0" y="0"/>
                  </a:moveTo>
                  <a:lnTo>
                    <a:pt x="9575800" y="0"/>
                  </a:lnTo>
                  <a:lnTo>
                    <a:pt x="9575800" y="12344400"/>
                  </a:lnTo>
                  <a:lnTo>
                    <a:pt x="0" y="12344400"/>
                  </a:lnTo>
                  <a:lnTo>
                    <a:pt x="0" y="0"/>
                  </a:lnTo>
                  <a:close/>
                </a:path>
              </a:pathLst>
            </a:custGeom>
            <a:blipFill>
              <a:blip r:embed="rId4"/>
              <a:stretch>
                <a:fillRect l="0" t="0" r="0" b="0"/>
              </a:stretch>
            </a:blipFill>
          </p:spPr>
        </p:sp>
      </p:grpSp>
      <p:sp>
        <p:nvSpPr>
          <p:cNvPr name="TextBox 7" id="7"/>
          <p:cNvSpPr txBox="true"/>
          <p:nvPr/>
        </p:nvSpPr>
        <p:spPr>
          <a:xfrm rot="0">
            <a:off x="10918643" y="9833869"/>
            <a:ext cx="9508126" cy="554891"/>
          </a:xfrm>
          <a:prstGeom prst="rect">
            <a:avLst/>
          </a:prstGeom>
        </p:spPr>
        <p:txBody>
          <a:bodyPr anchor="t" rtlCol="false" tIns="0" lIns="0" bIns="0" rIns="0">
            <a:spAutoFit/>
          </a:bodyPr>
          <a:lstStyle/>
          <a:p>
            <a:pPr algn="l">
              <a:lnSpc>
                <a:spcPts val="2160"/>
              </a:lnSpc>
            </a:pPr>
            <a:r>
              <a:rPr lang="en-US" sz="1800">
                <a:solidFill>
                  <a:srgbClr val="000000"/>
                </a:solidFill>
                <a:latin typeface="Aptos"/>
                <a:ea typeface="Aptos"/>
                <a:cs typeface="Aptos"/>
                <a:sym typeface="Aptos"/>
              </a:rPr>
              <a:t>William Sealy Gosset. </a:t>
            </a:r>
            <a:r>
              <a:rPr lang="en-US" sz="1800" u="sng">
                <a:solidFill>
                  <a:srgbClr val="467886"/>
                </a:solidFill>
                <a:latin typeface="Aptos"/>
                <a:ea typeface="Aptos"/>
                <a:cs typeface="Aptos"/>
                <a:sym typeface="Aptos"/>
                <a:hlinkClick r:id="rId5" tooltip="https://commons.wikimedia.org/wiki/File:William_Sealy_Gosset.jpg"/>
              </a:rPr>
              <a:t>Wikimedia</a:t>
            </a:r>
          </a:p>
          <a:p>
            <a:pPr algn="l">
              <a:lnSpc>
                <a:spcPts val="2160"/>
              </a:lnSpc>
            </a:pP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14727" y="682961"/>
            <a:ext cx="10059933"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3" id="3"/>
          <p:cNvSpPr txBox="true"/>
          <p:nvPr/>
        </p:nvSpPr>
        <p:spPr>
          <a:xfrm rot="0">
            <a:off x="555173" y="1972150"/>
            <a:ext cx="8033657"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Quando usar a distribuição T?</a:t>
            </a:r>
          </a:p>
        </p:txBody>
      </p:sp>
      <p:grpSp>
        <p:nvGrpSpPr>
          <p:cNvPr name="Group 4" id="4"/>
          <p:cNvGrpSpPr>
            <a:grpSpLocks noChangeAspect="true"/>
          </p:cNvGrpSpPr>
          <p:nvPr/>
        </p:nvGrpSpPr>
        <p:grpSpPr>
          <a:xfrm rot="0">
            <a:off x="4358179" y="6322796"/>
            <a:ext cx="8461301" cy="3964204"/>
            <a:chOff x="0" y="0"/>
            <a:chExt cx="11281735" cy="5285605"/>
          </a:xfrm>
        </p:grpSpPr>
        <p:sp>
          <p:nvSpPr>
            <p:cNvPr name="Freeform 5" id="5"/>
            <p:cNvSpPr/>
            <p:nvPr/>
          </p:nvSpPr>
          <p:spPr>
            <a:xfrm flipH="false" flipV="false" rot="0">
              <a:off x="0" y="0"/>
              <a:ext cx="11281791" cy="5285613"/>
            </a:xfrm>
            <a:custGeom>
              <a:avLst/>
              <a:gdLst/>
              <a:ahLst/>
              <a:cxnLst/>
              <a:rect r="r" b="b" t="t" l="l"/>
              <a:pathLst>
                <a:path h="5285613" w="11281791">
                  <a:moveTo>
                    <a:pt x="0" y="0"/>
                  </a:moveTo>
                  <a:lnTo>
                    <a:pt x="11281791" y="0"/>
                  </a:lnTo>
                  <a:lnTo>
                    <a:pt x="11281791" y="5285613"/>
                  </a:lnTo>
                  <a:lnTo>
                    <a:pt x="0" y="5285613"/>
                  </a:lnTo>
                  <a:lnTo>
                    <a:pt x="0" y="0"/>
                  </a:lnTo>
                  <a:close/>
                </a:path>
              </a:pathLst>
            </a:custGeom>
            <a:blipFill>
              <a:blip r:embed="rId2"/>
              <a:stretch>
                <a:fillRect l="0" t="0" r="0" b="0"/>
              </a:stretch>
            </a:blipFill>
          </p:spPr>
        </p:sp>
      </p:grpSp>
      <p:sp>
        <p:nvSpPr>
          <p:cNvPr name="TextBox 6" id="6"/>
          <p:cNvSpPr txBox="true"/>
          <p:nvPr/>
        </p:nvSpPr>
        <p:spPr>
          <a:xfrm rot="0">
            <a:off x="555173" y="3008998"/>
            <a:ext cx="16777458" cy="1107996"/>
          </a:xfrm>
          <a:prstGeom prst="rect">
            <a:avLst/>
          </a:prstGeom>
        </p:spPr>
        <p:txBody>
          <a:bodyPr anchor="t" rtlCol="false" tIns="0" lIns="0" bIns="0" rIns="0">
            <a:spAutoFit/>
          </a:bodyPr>
          <a:lstStyle/>
          <a:p>
            <a:pPr algn="l">
              <a:lnSpc>
                <a:spcPts val="4320"/>
              </a:lnSpc>
            </a:pPr>
            <a:r>
              <a:rPr lang="en-US" sz="3600">
                <a:solidFill>
                  <a:srgbClr val="000000"/>
                </a:solidFill>
                <a:latin typeface="Aptos"/>
                <a:ea typeface="Aptos"/>
                <a:cs typeface="Aptos"/>
                <a:sym typeface="Aptos"/>
              </a:rPr>
              <a:t>Se os valores da média e desvio padrão, µ e σ, são conhecidos, utiliza-se a distribuição normal padrão.</a:t>
            </a:r>
          </a:p>
        </p:txBody>
      </p:sp>
      <p:sp>
        <p:nvSpPr>
          <p:cNvPr name="TextBox 7" id="7"/>
          <p:cNvSpPr txBox="true"/>
          <p:nvPr/>
        </p:nvSpPr>
        <p:spPr>
          <a:xfrm rot="0">
            <a:off x="555174" y="4300051"/>
            <a:ext cx="16066721" cy="1661993"/>
          </a:xfrm>
          <a:prstGeom prst="rect">
            <a:avLst/>
          </a:prstGeom>
        </p:spPr>
        <p:txBody>
          <a:bodyPr anchor="t" rtlCol="false" tIns="0" lIns="0" bIns="0" rIns="0">
            <a:spAutoFit/>
          </a:bodyPr>
          <a:lstStyle/>
          <a:p>
            <a:pPr algn="l">
              <a:lnSpc>
                <a:spcPts val="4320"/>
              </a:lnSpc>
            </a:pPr>
            <a:r>
              <a:rPr lang="en-US" sz="3600">
                <a:solidFill>
                  <a:srgbClr val="000000"/>
                </a:solidFill>
                <a:latin typeface="Aptos"/>
                <a:ea typeface="Aptos"/>
                <a:cs typeface="Aptos"/>
                <a:sym typeface="Aptos"/>
              </a:rPr>
              <a:t>Entretanto se os valores da média e desvio padrão, µ e σ, não são conhecidos, e fazemos inferências sobre uma população a partir das estimativas da média e do desvio padrão, ou seja, obtidas nas amostras, utiliza-se a distribuição “t”. </a:t>
            </a:r>
          </a:p>
        </p:txBody>
      </p:sp>
      <p:sp>
        <p:nvSpPr>
          <p:cNvPr name="Freeform 8" id="8"/>
          <p:cNvSpPr/>
          <p:nvPr/>
        </p:nvSpPr>
        <p:spPr>
          <a:xfrm flipH="false" flipV="false" rot="0">
            <a:off x="15855042" y="9731829"/>
            <a:ext cx="2432957" cy="555171"/>
          </a:xfrm>
          <a:custGeom>
            <a:avLst/>
            <a:gdLst/>
            <a:ahLst/>
            <a:cxnLst/>
            <a:rect r="r" b="b" t="t" l="l"/>
            <a:pathLst>
              <a:path h="555171" w="2432957">
                <a:moveTo>
                  <a:pt x="0" y="0"/>
                </a:moveTo>
                <a:lnTo>
                  <a:pt x="2432957" y="0"/>
                </a:lnTo>
                <a:lnTo>
                  <a:pt x="2432957" y="555171"/>
                </a:lnTo>
                <a:lnTo>
                  <a:pt x="0" y="555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64786" y="-54176"/>
            <a:ext cx="6123214" cy="714613"/>
          </a:xfrm>
          <a:custGeom>
            <a:avLst/>
            <a:gdLst/>
            <a:ahLst/>
            <a:cxnLst/>
            <a:rect r="r" b="b" t="t" l="l"/>
            <a:pathLst>
              <a:path h="714613" w="6123214">
                <a:moveTo>
                  <a:pt x="0" y="0"/>
                </a:moveTo>
                <a:lnTo>
                  <a:pt x="6123214" y="0"/>
                </a:lnTo>
                <a:lnTo>
                  <a:pt x="6123214" y="714613"/>
                </a:lnTo>
                <a:lnTo>
                  <a:pt x="0" y="71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82570" y="1081350"/>
            <a:ext cx="8286373"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5" id="5"/>
          <p:cNvSpPr txBox="true"/>
          <p:nvPr/>
        </p:nvSpPr>
        <p:spPr>
          <a:xfrm rot="0">
            <a:off x="815375" y="1985899"/>
            <a:ext cx="16230600" cy="1465664"/>
          </a:xfrm>
          <a:prstGeom prst="rect">
            <a:avLst/>
          </a:prstGeom>
        </p:spPr>
        <p:txBody>
          <a:bodyPr anchor="t" rtlCol="false" tIns="0" lIns="0" bIns="0" rIns="0">
            <a:spAutoFit/>
          </a:bodyPr>
          <a:lstStyle/>
          <a:p>
            <a:pPr algn="just">
              <a:lnSpc>
                <a:spcPts val="3840"/>
              </a:lnSpc>
            </a:pPr>
            <a:r>
              <a:rPr lang="en-US" sz="3000">
                <a:solidFill>
                  <a:srgbClr val="000000"/>
                </a:solidFill>
                <a:latin typeface="Aptos"/>
                <a:ea typeface="Aptos"/>
                <a:cs typeface="Aptos"/>
                <a:sym typeface="Aptos"/>
              </a:rPr>
              <a:t>Suponha </a:t>
            </a:r>
            <a:r>
              <a:rPr lang="en-US" sz="3000">
                <a:solidFill>
                  <a:srgbClr val="FF0000"/>
                </a:solidFill>
                <a:latin typeface="Aptos"/>
                <a:ea typeface="Aptos"/>
                <a:cs typeface="Aptos"/>
                <a:sym typeface="Aptos"/>
              </a:rPr>
              <a:t>Z</a:t>
            </a:r>
            <a:r>
              <a:rPr lang="en-US" sz="3000">
                <a:solidFill>
                  <a:srgbClr val="000000"/>
                </a:solidFill>
                <a:latin typeface="Aptos"/>
                <a:ea typeface="Aptos"/>
                <a:cs typeface="Aptos"/>
                <a:sym typeface="Aptos"/>
              </a:rPr>
              <a:t>, uma variável aleatória de </a:t>
            </a:r>
            <a:r>
              <a:rPr lang="en-US" sz="3000">
                <a:solidFill>
                  <a:srgbClr val="FF0000"/>
                </a:solidFill>
                <a:latin typeface="Aptos"/>
                <a:ea typeface="Aptos"/>
                <a:cs typeface="Aptos"/>
                <a:sym typeface="Aptos"/>
              </a:rPr>
              <a:t>distribuição normal padrão</a:t>
            </a:r>
            <a:r>
              <a:rPr lang="en-US" sz="3000">
                <a:solidFill>
                  <a:srgbClr val="000000"/>
                </a:solidFill>
                <a:latin typeface="Aptos"/>
                <a:ea typeface="Aptos"/>
                <a:cs typeface="Aptos"/>
                <a:sym typeface="Aptos"/>
              </a:rPr>
              <a:t>, ou seja, com </a:t>
            </a:r>
            <a:r>
              <a:rPr lang="en-US" sz="3000">
                <a:solidFill>
                  <a:srgbClr val="FF0000"/>
                </a:solidFill>
                <a:latin typeface="Aptos"/>
                <a:ea typeface="Aptos"/>
                <a:cs typeface="Aptos"/>
                <a:sym typeface="Aptos"/>
              </a:rPr>
              <a:t>média 0 e variância 1</a:t>
            </a:r>
            <a:r>
              <a:rPr lang="en-US" sz="3000">
                <a:solidFill>
                  <a:srgbClr val="000000"/>
                </a:solidFill>
                <a:latin typeface="Aptos"/>
                <a:ea typeface="Aptos"/>
                <a:cs typeface="Aptos"/>
                <a:sym typeface="Aptos"/>
              </a:rPr>
              <a:t>, e </a:t>
            </a:r>
            <a:r>
              <a:rPr lang="en-US" sz="3000">
                <a:solidFill>
                  <a:srgbClr val="4EA72E"/>
                </a:solidFill>
                <a:latin typeface="Aptos"/>
                <a:ea typeface="Aptos"/>
                <a:cs typeface="Aptos"/>
                <a:sym typeface="Aptos"/>
              </a:rPr>
              <a:t>V</a:t>
            </a:r>
            <a:r>
              <a:rPr lang="en-US" sz="3000">
                <a:solidFill>
                  <a:srgbClr val="000000"/>
                </a:solidFill>
                <a:latin typeface="Aptos"/>
                <a:ea typeface="Aptos"/>
                <a:cs typeface="Aptos"/>
                <a:sym typeface="Aptos"/>
              </a:rPr>
              <a:t>, uma variável aleatória com </a:t>
            </a:r>
            <a:r>
              <a:rPr lang="en-US" sz="3000">
                <a:solidFill>
                  <a:srgbClr val="4EA72E"/>
                </a:solidFill>
                <a:latin typeface="Aptos"/>
                <a:ea typeface="Aptos"/>
                <a:cs typeface="Aptos"/>
                <a:sym typeface="Aptos"/>
              </a:rPr>
              <a:t>distribuição Qui-quadrado </a:t>
            </a:r>
            <a:r>
              <a:rPr lang="en-US" sz="3000">
                <a:solidFill>
                  <a:srgbClr val="000000"/>
                </a:solidFill>
                <a:latin typeface="Aptos"/>
                <a:ea typeface="Aptos"/>
                <a:cs typeface="Aptos"/>
                <a:sym typeface="Aptos"/>
              </a:rPr>
              <a:t>com ν graus de liberdade. </a:t>
            </a:r>
            <a:r>
              <a:rPr lang="en-US" sz="3000" u="sng">
                <a:solidFill>
                  <a:srgbClr val="000000"/>
                </a:solidFill>
                <a:latin typeface="Aptos"/>
                <a:ea typeface="Aptos"/>
                <a:cs typeface="Aptos"/>
                <a:sym typeface="Aptos"/>
              </a:rPr>
              <a:t>Se Z e V são independentes</a:t>
            </a:r>
            <a:r>
              <a:rPr lang="en-US" sz="3000">
                <a:solidFill>
                  <a:srgbClr val="000000"/>
                </a:solidFill>
                <a:latin typeface="Aptos"/>
                <a:ea typeface="Aptos"/>
                <a:cs typeface="Aptos"/>
                <a:sym typeface="Aptos"/>
              </a:rPr>
              <a:t>, então a distribuição da variável aleatória t será: </a:t>
            </a:r>
          </a:p>
        </p:txBody>
      </p:sp>
      <p:grpSp>
        <p:nvGrpSpPr>
          <p:cNvPr name="Group 6" id="6"/>
          <p:cNvGrpSpPr>
            <a:grpSpLocks noChangeAspect="true"/>
          </p:cNvGrpSpPr>
          <p:nvPr/>
        </p:nvGrpSpPr>
        <p:grpSpPr>
          <a:xfrm rot="0">
            <a:off x="815375" y="3473757"/>
            <a:ext cx="3136139" cy="2020778"/>
            <a:chOff x="0" y="0"/>
            <a:chExt cx="4181519" cy="2694371"/>
          </a:xfrm>
        </p:grpSpPr>
        <p:sp>
          <p:nvSpPr>
            <p:cNvPr name="Freeform 7" id="7"/>
            <p:cNvSpPr/>
            <p:nvPr/>
          </p:nvSpPr>
          <p:spPr>
            <a:xfrm flipH="false" flipV="false" rot="0">
              <a:off x="0" y="0"/>
              <a:ext cx="4181475" cy="2694432"/>
            </a:xfrm>
            <a:custGeom>
              <a:avLst/>
              <a:gdLst/>
              <a:ahLst/>
              <a:cxnLst/>
              <a:rect r="r" b="b" t="t" l="l"/>
              <a:pathLst>
                <a:path h="2694432" w="4181475">
                  <a:moveTo>
                    <a:pt x="0" y="0"/>
                  </a:moveTo>
                  <a:lnTo>
                    <a:pt x="4181475" y="0"/>
                  </a:lnTo>
                  <a:lnTo>
                    <a:pt x="4181475" y="2694432"/>
                  </a:lnTo>
                  <a:lnTo>
                    <a:pt x="0" y="2694432"/>
                  </a:lnTo>
                  <a:lnTo>
                    <a:pt x="0" y="0"/>
                  </a:lnTo>
                  <a:close/>
                </a:path>
              </a:pathLst>
            </a:custGeom>
            <a:blipFill>
              <a:blip r:embed="rId6"/>
              <a:stretch>
                <a:fillRect l="0" t="0" r="-1" b="2"/>
              </a:stretch>
            </a:blipFill>
          </p:spPr>
        </p:sp>
      </p:grpSp>
      <p:sp>
        <p:nvSpPr>
          <p:cNvPr name="TextBox 8" id="8"/>
          <p:cNvSpPr txBox="true"/>
          <p:nvPr/>
        </p:nvSpPr>
        <p:spPr>
          <a:xfrm rot="0">
            <a:off x="5917147" y="3457521"/>
            <a:ext cx="5570907" cy="1963855"/>
          </a:xfrm>
          <a:prstGeom prst="rect">
            <a:avLst/>
          </a:prstGeom>
        </p:spPr>
        <p:txBody>
          <a:bodyPr anchor="t" rtlCol="false" tIns="0" lIns="0" bIns="0" rIns="0">
            <a:spAutoFit/>
          </a:bodyPr>
          <a:lstStyle/>
          <a:p>
            <a:pPr algn="just">
              <a:lnSpc>
                <a:spcPts val="3840"/>
              </a:lnSpc>
            </a:pPr>
            <a:r>
              <a:rPr lang="en-US" sz="2799">
                <a:solidFill>
                  <a:srgbClr val="000000"/>
                </a:solidFill>
                <a:latin typeface="Aptos"/>
                <a:ea typeface="Aptos"/>
                <a:cs typeface="Aptos"/>
                <a:sym typeface="Aptos"/>
              </a:rPr>
              <a:t>Grau de liberdade, também pode ser encontrado como </a:t>
            </a:r>
            <a:r>
              <a:rPr lang="en-US" sz="2799">
                <a:solidFill>
                  <a:srgbClr val="FF0000"/>
                </a:solidFill>
                <a:latin typeface="Aptos"/>
                <a:ea typeface="Aptos"/>
                <a:cs typeface="Aptos"/>
                <a:sym typeface="Aptos"/>
              </a:rPr>
              <a:t>ϕ</a:t>
            </a:r>
          </a:p>
          <a:p>
            <a:pPr algn="just">
              <a:lnSpc>
                <a:spcPts val="3840"/>
              </a:lnSpc>
            </a:pPr>
            <a:r>
              <a:rPr lang="en-US" sz="2799">
                <a:solidFill>
                  <a:srgbClr val="000000"/>
                </a:solidFill>
                <a:latin typeface="Aptos"/>
                <a:ea typeface="Aptos"/>
                <a:cs typeface="Aptos"/>
                <a:sym typeface="Aptos"/>
              </a:rPr>
              <a:t> </a:t>
            </a:r>
            <a:r>
              <a:rPr lang="en-US" sz="2799">
                <a:solidFill>
                  <a:srgbClr val="FF0000"/>
                </a:solidFill>
                <a:latin typeface="Aptos"/>
                <a:ea typeface="Aptos"/>
                <a:cs typeface="Aptos"/>
                <a:sym typeface="Aptos"/>
              </a:rPr>
              <a:t>ϕ  = n – 1</a:t>
            </a:r>
            <a:r>
              <a:rPr lang="en-US" sz="2799">
                <a:solidFill>
                  <a:srgbClr val="000000"/>
                </a:solidFill>
                <a:latin typeface="Aptos"/>
                <a:ea typeface="Aptos"/>
                <a:cs typeface="Aptos"/>
                <a:sym typeface="Aptos"/>
              </a:rPr>
              <a:t>, sendo n o tamanho da amostra</a:t>
            </a:r>
          </a:p>
        </p:txBody>
      </p:sp>
      <p:sp>
        <p:nvSpPr>
          <p:cNvPr name="TextBox 9" id="9"/>
          <p:cNvSpPr txBox="true"/>
          <p:nvPr/>
        </p:nvSpPr>
        <p:spPr>
          <a:xfrm rot="0">
            <a:off x="883776" y="5687389"/>
            <a:ext cx="11141176" cy="1487186"/>
          </a:xfrm>
          <a:prstGeom prst="rect">
            <a:avLst/>
          </a:prstGeom>
        </p:spPr>
        <p:txBody>
          <a:bodyPr anchor="t" rtlCol="false" tIns="0" lIns="0" bIns="0" rIns="0">
            <a:spAutoFit/>
          </a:bodyPr>
          <a:lstStyle/>
          <a:p>
            <a:pPr algn="just">
              <a:lnSpc>
                <a:spcPts val="3840"/>
              </a:lnSpc>
            </a:pPr>
            <a:r>
              <a:rPr lang="en-US" sz="2799">
                <a:solidFill>
                  <a:srgbClr val="000000"/>
                </a:solidFill>
                <a:latin typeface="Aptos"/>
                <a:ea typeface="Aptos"/>
                <a:cs typeface="Aptos"/>
                <a:sym typeface="Aptos"/>
              </a:rPr>
              <a:t>Uma variável aleatória contínua t tem distribuição t de Student com </a:t>
            </a:r>
            <a:r>
              <a:rPr lang="en-US" sz="2799">
                <a:solidFill>
                  <a:srgbClr val="FF0000"/>
                </a:solidFill>
                <a:latin typeface="Aptos"/>
                <a:ea typeface="Aptos"/>
                <a:cs typeface="Aptos"/>
                <a:sym typeface="Aptos"/>
              </a:rPr>
              <a:t>ϕ</a:t>
            </a:r>
            <a:r>
              <a:rPr lang="en-US" sz="2799">
                <a:solidFill>
                  <a:srgbClr val="000000"/>
                </a:solidFill>
                <a:latin typeface="Aptos"/>
                <a:ea typeface="Aptos"/>
                <a:cs typeface="Aptos"/>
                <a:sym typeface="Aptos"/>
              </a:rPr>
              <a:t>  graus de liberdade, denotada por </a:t>
            </a:r>
            <a:r>
              <a:rPr lang="en-US" sz="2799">
                <a:solidFill>
                  <a:srgbClr val="FF0000"/>
                </a:solidFill>
                <a:latin typeface="Aptos"/>
                <a:ea typeface="Aptos"/>
                <a:cs typeface="Aptos"/>
                <a:sym typeface="Aptos"/>
              </a:rPr>
              <a:t>tϕ</a:t>
            </a:r>
            <a:r>
              <a:rPr lang="en-US" sz="2799">
                <a:solidFill>
                  <a:srgbClr val="000000"/>
                </a:solidFill>
                <a:latin typeface="Aptos"/>
                <a:ea typeface="Aptos"/>
                <a:cs typeface="Aptos"/>
                <a:sym typeface="Aptos"/>
              </a:rPr>
              <a:t>, se sua função densidade for dada por:</a:t>
            </a:r>
          </a:p>
        </p:txBody>
      </p:sp>
      <p:grpSp>
        <p:nvGrpSpPr>
          <p:cNvPr name="Group 10" id="10"/>
          <p:cNvGrpSpPr>
            <a:grpSpLocks noChangeAspect="true"/>
          </p:cNvGrpSpPr>
          <p:nvPr/>
        </p:nvGrpSpPr>
        <p:grpSpPr>
          <a:xfrm rot="0">
            <a:off x="193035" y="7107545"/>
            <a:ext cx="6361563" cy="1446614"/>
            <a:chOff x="0" y="0"/>
            <a:chExt cx="8482084" cy="1928819"/>
          </a:xfrm>
        </p:grpSpPr>
        <p:sp>
          <p:nvSpPr>
            <p:cNvPr name="Freeform 11" id="11"/>
            <p:cNvSpPr/>
            <p:nvPr/>
          </p:nvSpPr>
          <p:spPr>
            <a:xfrm flipH="false" flipV="false" rot="0">
              <a:off x="0" y="0"/>
              <a:ext cx="8482076" cy="1928876"/>
            </a:xfrm>
            <a:custGeom>
              <a:avLst/>
              <a:gdLst/>
              <a:ahLst/>
              <a:cxnLst/>
              <a:rect r="r" b="b" t="t" l="l"/>
              <a:pathLst>
                <a:path h="1928876" w="8482076">
                  <a:moveTo>
                    <a:pt x="0" y="0"/>
                  </a:moveTo>
                  <a:lnTo>
                    <a:pt x="8482076" y="0"/>
                  </a:lnTo>
                  <a:lnTo>
                    <a:pt x="8482076" y="1928876"/>
                  </a:lnTo>
                  <a:lnTo>
                    <a:pt x="0" y="1928876"/>
                  </a:lnTo>
                  <a:lnTo>
                    <a:pt x="0" y="0"/>
                  </a:lnTo>
                  <a:close/>
                </a:path>
              </a:pathLst>
            </a:custGeom>
            <a:blipFill>
              <a:blip r:embed="rId7"/>
              <a:stretch>
                <a:fillRect l="0" t="-6721" r="0" b="-6718"/>
              </a:stretch>
            </a:blipFill>
          </p:spPr>
        </p:sp>
      </p:grpSp>
      <p:grpSp>
        <p:nvGrpSpPr>
          <p:cNvPr name="Group 12" id="12"/>
          <p:cNvGrpSpPr>
            <a:grpSpLocks noChangeAspect="true"/>
          </p:cNvGrpSpPr>
          <p:nvPr/>
        </p:nvGrpSpPr>
        <p:grpSpPr>
          <a:xfrm rot="0">
            <a:off x="6780934" y="7830852"/>
            <a:ext cx="4427130" cy="1747574"/>
            <a:chOff x="0" y="0"/>
            <a:chExt cx="5902840" cy="2330099"/>
          </a:xfrm>
        </p:grpSpPr>
        <p:sp>
          <p:nvSpPr>
            <p:cNvPr name="Freeform 13" id="13"/>
            <p:cNvSpPr/>
            <p:nvPr/>
          </p:nvSpPr>
          <p:spPr>
            <a:xfrm flipH="false" flipV="false" rot="0">
              <a:off x="0" y="0"/>
              <a:ext cx="5902833" cy="2330069"/>
            </a:xfrm>
            <a:custGeom>
              <a:avLst/>
              <a:gdLst/>
              <a:ahLst/>
              <a:cxnLst/>
              <a:rect r="r" b="b" t="t" l="l"/>
              <a:pathLst>
                <a:path h="2330069" w="5902833">
                  <a:moveTo>
                    <a:pt x="0" y="0"/>
                  </a:moveTo>
                  <a:lnTo>
                    <a:pt x="5902833" y="0"/>
                  </a:lnTo>
                  <a:lnTo>
                    <a:pt x="5902833" y="2330069"/>
                  </a:lnTo>
                  <a:lnTo>
                    <a:pt x="0" y="2330069"/>
                  </a:lnTo>
                  <a:lnTo>
                    <a:pt x="0" y="0"/>
                  </a:lnTo>
                  <a:close/>
                </a:path>
              </a:pathLst>
            </a:custGeom>
            <a:blipFill>
              <a:blip r:embed="rId8"/>
              <a:stretch>
                <a:fillRect l="0" t="-6722" r="0" b="-6723"/>
              </a:stretch>
            </a:blipFill>
          </p:spPr>
        </p:sp>
      </p:grpSp>
      <p:sp>
        <p:nvSpPr>
          <p:cNvPr name="AutoShape 14" id="14"/>
          <p:cNvSpPr/>
          <p:nvPr/>
        </p:nvSpPr>
        <p:spPr>
          <a:xfrm>
            <a:off x="3672343" y="4620143"/>
            <a:ext cx="2279047" cy="28575"/>
          </a:xfrm>
          <a:prstGeom prst="line">
            <a:avLst/>
          </a:prstGeom>
          <a:ln cap="rnd" w="28575">
            <a:solidFill>
              <a:srgbClr val="156082"/>
            </a:solidFill>
            <a:prstDash val="solid"/>
            <a:headEnd type="none" len="sm" w="sm"/>
            <a:tailEnd type="triangle" len="med" w="lg"/>
          </a:ln>
        </p:spPr>
      </p:sp>
      <p:sp>
        <p:nvSpPr>
          <p:cNvPr name="TextBox 15" id="15"/>
          <p:cNvSpPr txBox="true"/>
          <p:nvPr/>
        </p:nvSpPr>
        <p:spPr>
          <a:xfrm rot="0">
            <a:off x="4085217" y="9039200"/>
            <a:ext cx="2369147" cy="512560"/>
          </a:xfrm>
          <a:prstGeom prst="rect">
            <a:avLst/>
          </a:prstGeom>
        </p:spPr>
        <p:txBody>
          <a:bodyPr anchor="t" rtlCol="false" tIns="0" lIns="0" bIns="0" rIns="0">
            <a:spAutoFit/>
          </a:bodyPr>
          <a:lstStyle/>
          <a:p>
            <a:pPr algn="just">
              <a:lnSpc>
                <a:spcPts val="3840"/>
              </a:lnSpc>
            </a:pPr>
            <a:r>
              <a:rPr lang="en-US" sz="2799">
                <a:solidFill>
                  <a:srgbClr val="000000"/>
                </a:solidFill>
                <a:latin typeface="Aptos"/>
                <a:ea typeface="Aptos"/>
                <a:cs typeface="Aptos"/>
                <a:sym typeface="Aptos"/>
              </a:rPr>
              <a:t>Função Gama</a:t>
            </a:r>
          </a:p>
        </p:txBody>
      </p:sp>
      <p:sp>
        <p:nvSpPr>
          <p:cNvPr name="AutoShape 16" id="16"/>
          <p:cNvSpPr/>
          <p:nvPr/>
        </p:nvSpPr>
        <p:spPr>
          <a:xfrm>
            <a:off x="2925737" y="8846558"/>
            <a:ext cx="1375873" cy="28575"/>
          </a:xfrm>
          <a:prstGeom prst="line">
            <a:avLst/>
          </a:prstGeom>
          <a:ln cap="rnd" w="28575">
            <a:solidFill>
              <a:srgbClr val="156082"/>
            </a:solidFill>
            <a:prstDash val="solid"/>
            <a:headEnd type="none" len="sm" w="sm"/>
            <a:tailEnd type="triangle" len="med" w="lg"/>
          </a:ln>
        </p:spPr>
      </p:sp>
      <p:sp>
        <p:nvSpPr>
          <p:cNvPr name="AutoShape 17" id="17"/>
          <p:cNvSpPr/>
          <p:nvPr/>
        </p:nvSpPr>
        <p:spPr>
          <a:xfrm rot="-1154958">
            <a:off x="6177307" y="9151628"/>
            <a:ext cx="1123022" cy="0"/>
          </a:xfrm>
          <a:prstGeom prst="line">
            <a:avLst/>
          </a:prstGeom>
          <a:ln cap="rnd" w="28575">
            <a:solidFill>
              <a:srgbClr val="156082"/>
            </a:solidFill>
            <a:prstDash val="solid"/>
            <a:headEnd type="none" len="sm" w="sm"/>
            <a:tailEnd type="triangle" len="med" w="lg"/>
          </a:ln>
        </p:spPr>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64786" y="-54176"/>
            <a:ext cx="6123214" cy="714613"/>
          </a:xfrm>
          <a:custGeom>
            <a:avLst/>
            <a:gdLst/>
            <a:ahLst/>
            <a:cxnLst/>
            <a:rect r="r" b="b" t="t" l="l"/>
            <a:pathLst>
              <a:path h="714613" w="6123214">
                <a:moveTo>
                  <a:pt x="0" y="0"/>
                </a:moveTo>
                <a:lnTo>
                  <a:pt x="6123214" y="0"/>
                </a:lnTo>
                <a:lnTo>
                  <a:pt x="6123214" y="714613"/>
                </a:lnTo>
                <a:lnTo>
                  <a:pt x="0" y="71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54364" y="1188912"/>
            <a:ext cx="4616407"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a:t>
            </a:r>
          </a:p>
        </p:txBody>
      </p:sp>
      <p:sp>
        <p:nvSpPr>
          <p:cNvPr name="TextBox 5" id="5"/>
          <p:cNvSpPr txBox="true"/>
          <p:nvPr/>
        </p:nvSpPr>
        <p:spPr>
          <a:xfrm rot="0">
            <a:off x="815375" y="1985899"/>
            <a:ext cx="16230600" cy="978352"/>
          </a:xfrm>
          <a:prstGeom prst="rect">
            <a:avLst/>
          </a:prstGeom>
        </p:spPr>
        <p:txBody>
          <a:bodyPr anchor="t" rtlCol="false" tIns="0" lIns="0" bIns="0" rIns="0">
            <a:spAutoFit/>
          </a:bodyPr>
          <a:lstStyle/>
          <a:p>
            <a:pPr algn="just">
              <a:lnSpc>
                <a:spcPts val="3840"/>
              </a:lnSpc>
            </a:pPr>
            <a:r>
              <a:rPr lang="en-US" sz="3000">
                <a:solidFill>
                  <a:srgbClr val="000000"/>
                </a:solidFill>
                <a:latin typeface="Aptos"/>
                <a:ea typeface="Aptos"/>
                <a:cs typeface="Aptos"/>
                <a:sym typeface="Aptos"/>
              </a:rPr>
              <a:t>Graficamente temos que a área total é necessariamente 1 (100%), quando aplicamos a media, moda e mediana da distribuição T ambas tenderão a 0.</a:t>
            </a:r>
          </a:p>
        </p:txBody>
      </p:sp>
      <p:grpSp>
        <p:nvGrpSpPr>
          <p:cNvPr name="Group 6" id="6"/>
          <p:cNvGrpSpPr>
            <a:grpSpLocks noChangeAspect="true"/>
          </p:cNvGrpSpPr>
          <p:nvPr/>
        </p:nvGrpSpPr>
        <p:grpSpPr>
          <a:xfrm rot="0">
            <a:off x="5364658" y="3679119"/>
            <a:ext cx="6800128" cy="5113275"/>
            <a:chOff x="0" y="0"/>
            <a:chExt cx="9066837" cy="6817700"/>
          </a:xfrm>
        </p:grpSpPr>
        <p:sp>
          <p:nvSpPr>
            <p:cNvPr name="Freeform 7" id="7"/>
            <p:cNvSpPr/>
            <p:nvPr/>
          </p:nvSpPr>
          <p:spPr>
            <a:xfrm flipH="false" flipV="false" rot="0">
              <a:off x="0" y="0"/>
              <a:ext cx="9066784" cy="6817741"/>
            </a:xfrm>
            <a:custGeom>
              <a:avLst/>
              <a:gdLst/>
              <a:ahLst/>
              <a:cxnLst/>
              <a:rect r="r" b="b" t="t" l="l"/>
              <a:pathLst>
                <a:path h="6817741" w="9066784">
                  <a:moveTo>
                    <a:pt x="0" y="0"/>
                  </a:moveTo>
                  <a:lnTo>
                    <a:pt x="9066784" y="0"/>
                  </a:lnTo>
                  <a:lnTo>
                    <a:pt x="9066784" y="6817741"/>
                  </a:lnTo>
                  <a:lnTo>
                    <a:pt x="0" y="6817741"/>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2200" y="733800"/>
            <a:ext cx="10825200" cy="1094850"/>
          </a:xfrm>
          <a:prstGeom prst="rect">
            <a:avLst/>
          </a:prstGeom>
        </p:spPr>
        <p:txBody>
          <a:bodyPr anchor="t" rtlCol="false" tIns="0" lIns="0" bIns="0" rIns="0">
            <a:spAutoFit/>
          </a:bodyPr>
          <a:lstStyle/>
          <a:p>
            <a:pPr algn="ctr">
              <a:lnSpc>
                <a:spcPts val="4950"/>
              </a:lnSpc>
            </a:pPr>
            <a:r>
              <a:rPr lang="en-US" sz="4999" b="true">
                <a:solidFill>
                  <a:srgbClr val="000000"/>
                </a:solidFill>
                <a:latin typeface="Poppins Semi-Bold"/>
                <a:ea typeface="Poppins Semi-Bold"/>
                <a:cs typeface="Poppins Semi-Bold"/>
                <a:sym typeface="Poppins Semi-Bold"/>
              </a:rPr>
              <a:t>Distribuição T</a:t>
            </a:r>
          </a:p>
          <a:p>
            <a:pPr algn="l">
              <a:lnSpc>
                <a:spcPts val="4950"/>
              </a:lnSpc>
            </a:pPr>
          </a:p>
        </p:txBody>
      </p:sp>
      <p:sp>
        <p:nvSpPr>
          <p:cNvPr name="TextBox 3" id="3"/>
          <p:cNvSpPr txBox="true"/>
          <p:nvPr/>
        </p:nvSpPr>
        <p:spPr>
          <a:xfrm rot="0">
            <a:off x="1612150" y="2468100"/>
            <a:ext cx="15045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Grafico da FDP:</a:t>
            </a:r>
          </a:p>
        </p:txBody>
      </p:sp>
      <p:grpSp>
        <p:nvGrpSpPr>
          <p:cNvPr name="Group 4" id="4"/>
          <p:cNvGrpSpPr>
            <a:grpSpLocks noChangeAspect="true"/>
          </p:cNvGrpSpPr>
          <p:nvPr/>
        </p:nvGrpSpPr>
        <p:grpSpPr>
          <a:xfrm rot="0">
            <a:off x="4756518" y="3165699"/>
            <a:ext cx="8756552" cy="6567398"/>
            <a:chOff x="0" y="0"/>
            <a:chExt cx="11675403" cy="8756531"/>
          </a:xfrm>
        </p:grpSpPr>
        <p:sp>
          <p:nvSpPr>
            <p:cNvPr name="Freeform 5" id="5"/>
            <p:cNvSpPr/>
            <p:nvPr/>
          </p:nvSpPr>
          <p:spPr>
            <a:xfrm flipH="false" flipV="false" rot="0">
              <a:off x="0" y="0"/>
              <a:ext cx="11675364" cy="8756523"/>
            </a:xfrm>
            <a:custGeom>
              <a:avLst/>
              <a:gdLst/>
              <a:ahLst/>
              <a:cxnLst/>
              <a:rect r="r" b="b" t="t" l="l"/>
              <a:pathLst>
                <a:path h="8756523" w="11675364">
                  <a:moveTo>
                    <a:pt x="0" y="0"/>
                  </a:moveTo>
                  <a:lnTo>
                    <a:pt x="11675364" y="0"/>
                  </a:lnTo>
                  <a:lnTo>
                    <a:pt x="11675364" y="8756523"/>
                  </a:lnTo>
                  <a:lnTo>
                    <a:pt x="0" y="8756523"/>
                  </a:lnTo>
                  <a:lnTo>
                    <a:pt x="0" y="0"/>
                  </a:lnTo>
                  <a:close/>
                </a:path>
              </a:pathLst>
            </a:custGeom>
            <a:blipFill>
              <a:blip r:embed="rId3"/>
              <a:stretch>
                <a:fillRect l="0" t="0" r="0" b="0"/>
              </a:stretch>
            </a:blipFill>
          </p:spPr>
        </p:sp>
      </p:grpSp>
      <p:sp>
        <p:nvSpPr>
          <p:cNvPr name="Freeform 6" id="6"/>
          <p:cNvSpPr/>
          <p:nvPr/>
        </p:nvSpPr>
        <p:spPr>
          <a:xfrm flipH="false" flipV="false" rot="0">
            <a:off x="12164786" y="-54176"/>
            <a:ext cx="6123214" cy="714613"/>
          </a:xfrm>
          <a:custGeom>
            <a:avLst/>
            <a:gdLst/>
            <a:ahLst/>
            <a:cxnLst/>
            <a:rect r="r" b="b" t="t" l="l"/>
            <a:pathLst>
              <a:path h="714613" w="6123214">
                <a:moveTo>
                  <a:pt x="0" y="0"/>
                </a:moveTo>
                <a:lnTo>
                  <a:pt x="6123214" y="0"/>
                </a:lnTo>
                <a:lnTo>
                  <a:pt x="6123214" y="714613"/>
                </a:lnTo>
                <a:lnTo>
                  <a:pt x="0" y="714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879072" y="3152492"/>
            <a:ext cx="6376756" cy="5739081"/>
          </a:xfrm>
          <a:custGeom>
            <a:avLst/>
            <a:gdLst/>
            <a:ahLst/>
            <a:cxnLst/>
            <a:rect r="r" b="b" t="t" l="l"/>
            <a:pathLst>
              <a:path h="5739081" w="6376756">
                <a:moveTo>
                  <a:pt x="0" y="0"/>
                </a:moveTo>
                <a:lnTo>
                  <a:pt x="6376756" y="0"/>
                </a:lnTo>
                <a:lnTo>
                  <a:pt x="6376756" y="5739081"/>
                </a:lnTo>
                <a:lnTo>
                  <a:pt x="0" y="5739081"/>
                </a:lnTo>
                <a:lnTo>
                  <a:pt x="0" y="0"/>
                </a:lnTo>
                <a:close/>
              </a:path>
            </a:pathLst>
          </a:custGeom>
          <a:blipFill>
            <a:blip r:embed="rId6"/>
            <a:stretch>
              <a:fillRect l="0" t="0" r="0" b="0"/>
            </a:stretch>
          </a:blipFill>
        </p:spPr>
      </p:sp>
      <p:sp>
        <p:nvSpPr>
          <p:cNvPr name="Freeform 7" id="7"/>
          <p:cNvSpPr/>
          <p:nvPr/>
        </p:nvSpPr>
        <p:spPr>
          <a:xfrm flipH="false" flipV="false" rot="0">
            <a:off x="291866" y="3152492"/>
            <a:ext cx="6927739" cy="5771226"/>
          </a:xfrm>
          <a:custGeom>
            <a:avLst/>
            <a:gdLst/>
            <a:ahLst/>
            <a:cxnLst/>
            <a:rect r="r" b="b" t="t" l="l"/>
            <a:pathLst>
              <a:path h="5771226" w="6927739">
                <a:moveTo>
                  <a:pt x="0" y="0"/>
                </a:moveTo>
                <a:lnTo>
                  <a:pt x="6927740" y="0"/>
                </a:lnTo>
                <a:lnTo>
                  <a:pt x="6927740" y="5771227"/>
                </a:lnTo>
                <a:lnTo>
                  <a:pt x="0" y="5771227"/>
                </a:lnTo>
                <a:lnTo>
                  <a:pt x="0" y="0"/>
                </a:lnTo>
                <a:close/>
              </a:path>
            </a:pathLst>
          </a:custGeom>
          <a:blipFill>
            <a:blip r:embed="rId7"/>
            <a:stretch>
              <a:fillRect l="0" t="0" r="0" b="0"/>
            </a:stretch>
          </a:blipFill>
        </p:spPr>
      </p:sp>
      <p:sp>
        <p:nvSpPr>
          <p:cNvPr name="TextBox 8" id="8"/>
          <p:cNvSpPr txBox="true"/>
          <p:nvPr/>
        </p:nvSpPr>
        <p:spPr>
          <a:xfrm rot="0">
            <a:off x="1028700" y="1143000"/>
            <a:ext cx="14777654"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EXEMPLO - MLS DE REFRIGERANTE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46843" y="796574"/>
            <a:ext cx="10825200" cy="584051"/>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a:t>
            </a:r>
          </a:p>
        </p:txBody>
      </p:sp>
      <p:sp>
        <p:nvSpPr>
          <p:cNvPr name="TextBox 3" id="3"/>
          <p:cNvSpPr txBox="true"/>
          <p:nvPr/>
        </p:nvSpPr>
        <p:spPr>
          <a:xfrm rot="0">
            <a:off x="1334564" y="2468100"/>
            <a:ext cx="15045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Gráfico da FDA:</a:t>
            </a:r>
          </a:p>
        </p:txBody>
      </p:sp>
      <p:grpSp>
        <p:nvGrpSpPr>
          <p:cNvPr name="Group 4" id="4"/>
          <p:cNvGrpSpPr>
            <a:grpSpLocks noChangeAspect="true"/>
          </p:cNvGrpSpPr>
          <p:nvPr/>
        </p:nvGrpSpPr>
        <p:grpSpPr>
          <a:xfrm rot="0">
            <a:off x="5394752" y="2761225"/>
            <a:ext cx="7480100" cy="6145150"/>
            <a:chOff x="0" y="0"/>
            <a:chExt cx="9973467" cy="8193533"/>
          </a:xfrm>
        </p:grpSpPr>
        <p:sp>
          <p:nvSpPr>
            <p:cNvPr name="Freeform 5" id="5"/>
            <p:cNvSpPr/>
            <p:nvPr/>
          </p:nvSpPr>
          <p:spPr>
            <a:xfrm flipH="false" flipV="false" rot="0">
              <a:off x="0" y="0"/>
              <a:ext cx="9973437" cy="8193532"/>
            </a:xfrm>
            <a:custGeom>
              <a:avLst/>
              <a:gdLst/>
              <a:ahLst/>
              <a:cxnLst/>
              <a:rect r="r" b="b" t="t" l="l"/>
              <a:pathLst>
                <a:path h="8193532" w="9973437">
                  <a:moveTo>
                    <a:pt x="0" y="0"/>
                  </a:moveTo>
                  <a:lnTo>
                    <a:pt x="9973437" y="0"/>
                  </a:lnTo>
                  <a:lnTo>
                    <a:pt x="9973437" y="8193532"/>
                  </a:lnTo>
                  <a:lnTo>
                    <a:pt x="0" y="8193532"/>
                  </a:lnTo>
                  <a:lnTo>
                    <a:pt x="0" y="0"/>
                  </a:lnTo>
                  <a:close/>
                </a:path>
              </a:pathLst>
            </a:custGeom>
            <a:blipFill>
              <a:blip r:embed="rId3"/>
              <a:stretch>
                <a:fillRect l="-105378" t="0" r="-5" b="0"/>
              </a:stretch>
            </a:blipFill>
          </p:spPr>
        </p:sp>
      </p:grpSp>
      <p:sp>
        <p:nvSpPr>
          <p:cNvPr name="Freeform 6" id="6"/>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64786" y="-54176"/>
            <a:ext cx="6123214" cy="714613"/>
          </a:xfrm>
          <a:custGeom>
            <a:avLst/>
            <a:gdLst/>
            <a:ahLst/>
            <a:cxnLst/>
            <a:rect r="r" b="b" t="t" l="l"/>
            <a:pathLst>
              <a:path h="714613" w="6123214">
                <a:moveTo>
                  <a:pt x="0" y="0"/>
                </a:moveTo>
                <a:lnTo>
                  <a:pt x="6123214" y="0"/>
                </a:lnTo>
                <a:lnTo>
                  <a:pt x="6123214" y="714613"/>
                </a:lnTo>
                <a:lnTo>
                  <a:pt x="0" y="71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59303" y="1059733"/>
            <a:ext cx="8148484"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5" id="5"/>
          <p:cNvSpPr txBox="true"/>
          <p:nvPr/>
        </p:nvSpPr>
        <p:spPr>
          <a:xfrm rot="0">
            <a:off x="815375" y="2182563"/>
            <a:ext cx="5412374" cy="937738"/>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Graus de Liberdade:</a:t>
            </a:r>
          </a:p>
          <a:p>
            <a:pPr algn="just">
              <a:lnSpc>
                <a:spcPts val="3840"/>
              </a:lnSpc>
            </a:pPr>
          </a:p>
        </p:txBody>
      </p:sp>
      <p:sp>
        <p:nvSpPr>
          <p:cNvPr name="TextBox 6" id="6"/>
          <p:cNvSpPr txBox="true"/>
          <p:nvPr/>
        </p:nvSpPr>
        <p:spPr>
          <a:xfrm rot="0">
            <a:off x="891409" y="2973108"/>
            <a:ext cx="17102677" cy="93302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Assim como Guiness desenvolveu, é indicado usar a distribuição “T de Student” para amostras com tamanho inferior a 30.</a:t>
            </a:r>
          </a:p>
        </p:txBody>
      </p:sp>
      <p:sp>
        <p:nvSpPr>
          <p:cNvPr name="TextBox 7" id="7"/>
          <p:cNvSpPr txBox="true"/>
          <p:nvPr/>
        </p:nvSpPr>
        <p:spPr>
          <a:xfrm rot="0">
            <a:off x="815375" y="4512656"/>
            <a:ext cx="17102677" cy="445715"/>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Necessitamos de alguns cálculos básicos para trabalhar com a distribuição:</a:t>
            </a:r>
          </a:p>
        </p:txBody>
      </p:sp>
      <p:grpSp>
        <p:nvGrpSpPr>
          <p:cNvPr name="Group 8" id="8"/>
          <p:cNvGrpSpPr>
            <a:grpSpLocks noChangeAspect="true"/>
          </p:cNvGrpSpPr>
          <p:nvPr/>
        </p:nvGrpSpPr>
        <p:grpSpPr>
          <a:xfrm rot="0">
            <a:off x="891410" y="6055692"/>
            <a:ext cx="4399048" cy="1347596"/>
            <a:chOff x="0" y="0"/>
            <a:chExt cx="5865397" cy="1796795"/>
          </a:xfrm>
        </p:grpSpPr>
        <p:sp>
          <p:nvSpPr>
            <p:cNvPr name="Freeform 9" id="9"/>
            <p:cNvSpPr/>
            <p:nvPr/>
          </p:nvSpPr>
          <p:spPr>
            <a:xfrm flipH="false" flipV="false" rot="0">
              <a:off x="0" y="0"/>
              <a:ext cx="5865368" cy="1796796"/>
            </a:xfrm>
            <a:custGeom>
              <a:avLst/>
              <a:gdLst/>
              <a:ahLst/>
              <a:cxnLst/>
              <a:rect r="r" b="b" t="t" l="l"/>
              <a:pathLst>
                <a:path h="1796796" w="5865368">
                  <a:moveTo>
                    <a:pt x="0" y="0"/>
                  </a:moveTo>
                  <a:lnTo>
                    <a:pt x="5865368" y="0"/>
                  </a:lnTo>
                  <a:lnTo>
                    <a:pt x="5865368" y="1796796"/>
                  </a:lnTo>
                  <a:lnTo>
                    <a:pt x="0" y="1796796"/>
                  </a:lnTo>
                  <a:lnTo>
                    <a:pt x="0" y="0"/>
                  </a:lnTo>
                  <a:close/>
                </a:path>
              </a:pathLst>
            </a:custGeom>
            <a:blipFill>
              <a:blip r:embed="rId6"/>
              <a:stretch>
                <a:fillRect l="0" t="0" r="0" b="0"/>
              </a:stretch>
            </a:blipFill>
          </p:spPr>
        </p:sp>
      </p:grpSp>
      <p:sp>
        <p:nvSpPr>
          <p:cNvPr name="TextBox 10" id="10"/>
          <p:cNvSpPr txBox="true"/>
          <p:nvPr/>
        </p:nvSpPr>
        <p:spPr>
          <a:xfrm rot="0">
            <a:off x="891409" y="5509338"/>
            <a:ext cx="5636414" cy="506363"/>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Cálculo da Variância v = ϕ</a:t>
            </a:r>
          </a:p>
        </p:txBody>
      </p:sp>
      <p:grpSp>
        <p:nvGrpSpPr>
          <p:cNvPr name="Group 11" id="11"/>
          <p:cNvGrpSpPr>
            <a:grpSpLocks noChangeAspect="true"/>
          </p:cNvGrpSpPr>
          <p:nvPr/>
        </p:nvGrpSpPr>
        <p:grpSpPr>
          <a:xfrm rot="0">
            <a:off x="6527823" y="6055692"/>
            <a:ext cx="10310548" cy="834965"/>
            <a:chOff x="0" y="0"/>
            <a:chExt cx="13747397" cy="1113287"/>
          </a:xfrm>
        </p:grpSpPr>
        <p:sp>
          <p:nvSpPr>
            <p:cNvPr name="Freeform 12" id="12"/>
            <p:cNvSpPr/>
            <p:nvPr/>
          </p:nvSpPr>
          <p:spPr>
            <a:xfrm flipH="false" flipV="false" rot="0">
              <a:off x="0" y="0"/>
              <a:ext cx="13747369" cy="1113282"/>
            </a:xfrm>
            <a:custGeom>
              <a:avLst/>
              <a:gdLst/>
              <a:ahLst/>
              <a:cxnLst/>
              <a:rect r="r" b="b" t="t" l="l"/>
              <a:pathLst>
                <a:path h="1113282" w="13747369">
                  <a:moveTo>
                    <a:pt x="0" y="0"/>
                  </a:moveTo>
                  <a:lnTo>
                    <a:pt x="13747369" y="0"/>
                  </a:lnTo>
                  <a:lnTo>
                    <a:pt x="13747369" y="1113282"/>
                  </a:lnTo>
                  <a:lnTo>
                    <a:pt x="0" y="1113282"/>
                  </a:lnTo>
                  <a:lnTo>
                    <a:pt x="0" y="0"/>
                  </a:lnTo>
                  <a:close/>
                </a:path>
              </a:pathLst>
            </a:custGeom>
            <a:blipFill>
              <a:blip r:embed="rId7"/>
              <a:stretch>
                <a:fillRect l="0" t="0" r="0" b="0"/>
              </a:stretch>
            </a:blipFill>
          </p:spPr>
        </p:sp>
      </p:grpSp>
      <p:sp>
        <p:nvSpPr>
          <p:cNvPr name="TextBox 13" id="13"/>
          <p:cNvSpPr txBox="true"/>
          <p:nvPr/>
        </p:nvSpPr>
        <p:spPr>
          <a:xfrm rot="0">
            <a:off x="7525121" y="5591758"/>
            <a:ext cx="9489250" cy="491039"/>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O desvio padrão é a raiz da variância, então:</a:t>
            </a:r>
          </a:p>
        </p:txBody>
      </p:sp>
      <p:sp>
        <p:nvSpPr>
          <p:cNvPr name="AutoShape 14" id="14"/>
          <p:cNvSpPr/>
          <p:nvPr/>
        </p:nvSpPr>
        <p:spPr>
          <a:xfrm>
            <a:off x="6889570" y="7480504"/>
            <a:ext cx="3662213" cy="19050"/>
          </a:xfrm>
          <a:prstGeom prst="line">
            <a:avLst/>
          </a:prstGeom>
          <a:ln cap="rnd" w="19050">
            <a:solidFill>
              <a:srgbClr val="0F9ED5"/>
            </a:solidFill>
            <a:prstDash val="solid"/>
            <a:headEnd type="none" len="sm" w="sm"/>
            <a:tailEnd type="triangle" len="med" w="lg"/>
          </a:ln>
        </p:spPr>
      </p:sp>
      <p:sp>
        <p:nvSpPr>
          <p:cNvPr name="AutoShape 15" id="15"/>
          <p:cNvSpPr/>
          <p:nvPr/>
        </p:nvSpPr>
        <p:spPr>
          <a:xfrm>
            <a:off x="9052831" y="7361241"/>
            <a:ext cx="1875940" cy="19050"/>
          </a:xfrm>
          <a:prstGeom prst="line">
            <a:avLst/>
          </a:prstGeom>
          <a:ln cap="rnd" w="19050">
            <a:solidFill>
              <a:srgbClr val="0F9ED5"/>
            </a:solidFill>
            <a:prstDash val="solid"/>
            <a:headEnd type="none" len="sm" w="sm"/>
            <a:tailEnd type="triangle" len="med" w="lg"/>
          </a:ln>
        </p:spPr>
      </p:sp>
      <p:sp>
        <p:nvSpPr>
          <p:cNvPr name="AutoShape 16" id="16"/>
          <p:cNvSpPr/>
          <p:nvPr/>
        </p:nvSpPr>
        <p:spPr>
          <a:xfrm>
            <a:off x="10512700" y="7497859"/>
            <a:ext cx="2122927" cy="19050"/>
          </a:xfrm>
          <a:prstGeom prst="line">
            <a:avLst/>
          </a:prstGeom>
          <a:ln cap="rnd" w="19050">
            <a:solidFill>
              <a:srgbClr val="0F9ED5"/>
            </a:solidFill>
            <a:prstDash val="solid"/>
            <a:headEnd type="none" len="sm" w="sm"/>
            <a:tailEnd type="triangle" len="med" w="lg"/>
          </a:ln>
        </p:spPr>
      </p:sp>
      <p:sp>
        <p:nvSpPr>
          <p:cNvPr name="TextBox 17" id="17"/>
          <p:cNvSpPr txBox="true"/>
          <p:nvPr/>
        </p:nvSpPr>
        <p:spPr>
          <a:xfrm rot="0">
            <a:off x="10442636" y="8082947"/>
            <a:ext cx="344504" cy="395139"/>
          </a:xfrm>
          <a:prstGeom prst="rect">
            <a:avLst/>
          </a:prstGeom>
        </p:spPr>
        <p:txBody>
          <a:bodyPr anchor="t" rtlCol="false" tIns="0" lIns="0" bIns="0" rIns="0">
            <a:spAutoFit/>
          </a:bodyPr>
          <a:lstStyle/>
          <a:p>
            <a:pPr algn="l">
              <a:lnSpc>
                <a:spcPts val="2999"/>
              </a:lnSpc>
            </a:pPr>
            <a:r>
              <a:rPr lang="en-US" sz="2499">
                <a:solidFill>
                  <a:srgbClr val="FF0000"/>
                </a:solidFill>
                <a:latin typeface="Arimo"/>
                <a:ea typeface="Arimo"/>
                <a:cs typeface="Arimo"/>
                <a:sym typeface="Arimo"/>
              </a:rPr>
              <a:t>ϕ</a:t>
            </a:r>
          </a:p>
        </p:txBody>
      </p:sp>
      <p:sp>
        <p:nvSpPr>
          <p:cNvPr name="TextBox 18" id="18"/>
          <p:cNvSpPr txBox="true"/>
          <p:nvPr/>
        </p:nvSpPr>
        <p:spPr>
          <a:xfrm rot="0">
            <a:off x="6527823" y="7036914"/>
            <a:ext cx="1642196" cy="491039"/>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v = tn</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64786" y="-54176"/>
            <a:ext cx="6123214" cy="714613"/>
          </a:xfrm>
          <a:custGeom>
            <a:avLst/>
            <a:gdLst/>
            <a:ahLst/>
            <a:cxnLst/>
            <a:rect r="r" b="b" t="t" l="l"/>
            <a:pathLst>
              <a:path h="714613" w="6123214">
                <a:moveTo>
                  <a:pt x="0" y="0"/>
                </a:moveTo>
                <a:lnTo>
                  <a:pt x="6123214" y="0"/>
                </a:lnTo>
                <a:lnTo>
                  <a:pt x="6123214" y="714613"/>
                </a:lnTo>
                <a:lnTo>
                  <a:pt x="0" y="714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02" y="9005144"/>
            <a:ext cx="6787751" cy="3339256"/>
          </a:xfrm>
          <a:custGeom>
            <a:avLst/>
            <a:gdLst/>
            <a:ahLst/>
            <a:cxnLst/>
            <a:rect r="r" b="b" t="t" l="l"/>
            <a:pathLst>
              <a:path h="3339256" w="6787751">
                <a:moveTo>
                  <a:pt x="0" y="0"/>
                </a:moveTo>
                <a:lnTo>
                  <a:pt x="6787751" y="0"/>
                </a:lnTo>
                <a:lnTo>
                  <a:pt x="6787751" y="3339256"/>
                </a:lnTo>
                <a:lnTo>
                  <a:pt x="0" y="333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54364" y="1188912"/>
            <a:ext cx="4616407"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a:t>
            </a:r>
          </a:p>
        </p:txBody>
      </p:sp>
      <p:sp>
        <p:nvSpPr>
          <p:cNvPr name="TextBox 5" id="5"/>
          <p:cNvSpPr txBox="true"/>
          <p:nvPr/>
        </p:nvSpPr>
        <p:spPr>
          <a:xfrm rot="0">
            <a:off x="815375" y="1985899"/>
            <a:ext cx="16230600" cy="506363"/>
          </a:xfrm>
          <a:prstGeom prst="rect">
            <a:avLst/>
          </a:prstGeom>
        </p:spPr>
        <p:txBody>
          <a:bodyPr anchor="t" rtlCol="false" tIns="0" lIns="0" bIns="0" rIns="0">
            <a:spAutoFit/>
          </a:bodyPr>
          <a:lstStyle/>
          <a:p>
            <a:pPr algn="just">
              <a:lnSpc>
                <a:spcPts val="3840"/>
              </a:lnSpc>
            </a:pPr>
            <a:r>
              <a:rPr lang="en-US" sz="3000">
                <a:solidFill>
                  <a:srgbClr val="000000"/>
                </a:solidFill>
                <a:latin typeface="Aptos"/>
                <a:ea typeface="Aptos"/>
                <a:cs typeface="Aptos"/>
                <a:sym typeface="Aptos"/>
              </a:rPr>
              <a:t>Graficamente temos uma comparação entre </a:t>
            </a:r>
            <a:r>
              <a:rPr lang="en-US" sz="3000">
                <a:solidFill>
                  <a:srgbClr val="FF0000"/>
                </a:solidFill>
                <a:latin typeface="Aptos"/>
                <a:ea typeface="Aptos"/>
                <a:cs typeface="Aptos"/>
                <a:sym typeface="Aptos"/>
              </a:rPr>
              <a:t>ϕ</a:t>
            </a:r>
            <a:r>
              <a:rPr lang="en-US" sz="3000">
                <a:solidFill>
                  <a:srgbClr val="000000"/>
                </a:solidFill>
                <a:latin typeface="Aptos"/>
                <a:ea typeface="Aptos"/>
                <a:cs typeface="Aptos"/>
                <a:sym typeface="Aptos"/>
              </a:rPr>
              <a:t> e DNP</a:t>
            </a:r>
          </a:p>
        </p:txBody>
      </p:sp>
      <p:grpSp>
        <p:nvGrpSpPr>
          <p:cNvPr name="Group 6" id="6"/>
          <p:cNvGrpSpPr>
            <a:grpSpLocks noChangeAspect="true"/>
          </p:cNvGrpSpPr>
          <p:nvPr/>
        </p:nvGrpSpPr>
        <p:grpSpPr>
          <a:xfrm rot="0">
            <a:off x="937487" y="3136711"/>
            <a:ext cx="8206514" cy="5510726"/>
            <a:chOff x="0" y="0"/>
            <a:chExt cx="10942019" cy="7347635"/>
          </a:xfrm>
        </p:grpSpPr>
        <p:sp>
          <p:nvSpPr>
            <p:cNvPr name="Freeform 7" id="7"/>
            <p:cNvSpPr/>
            <p:nvPr/>
          </p:nvSpPr>
          <p:spPr>
            <a:xfrm flipH="false" flipV="false" rot="0">
              <a:off x="0" y="0"/>
              <a:ext cx="10942066" cy="7347585"/>
            </a:xfrm>
            <a:custGeom>
              <a:avLst/>
              <a:gdLst/>
              <a:ahLst/>
              <a:cxnLst/>
              <a:rect r="r" b="b" t="t" l="l"/>
              <a:pathLst>
                <a:path h="7347585" w="10942066">
                  <a:moveTo>
                    <a:pt x="0" y="0"/>
                  </a:moveTo>
                  <a:lnTo>
                    <a:pt x="10942066" y="0"/>
                  </a:lnTo>
                  <a:lnTo>
                    <a:pt x="10942066" y="7347585"/>
                  </a:lnTo>
                  <a:lnTo>
                    <a:pt x="0" y="7347585"/>
                  </a:lnTo>
                  <a:lnTo>
                    <a:pt x="0" y="0"/>
                  </a:lnTo>
                  <a:close/>
                </a:path>
              </a:pathLst>
            </a:custGeom>
            <a:blipFill>
              <a:blip r:embed="rId6"/>
              <a:stretch>
                <a:fillRect l="0" t="0" r="0" b="0"/>
              </a:stretch>
            </a:blipFill>
          </p:spPr>
        </p:sp>
      </p:grpSp>
      <p:sp>
        <p:nvSpPr>
          <p:cNvPr name="AutoShape 8" id="8"/>
          <p:cNvSpPr/>
          <p:nvPr/>
        </p:nvSpPr>
        <p:spPr>
          <a:xfrm>
            <a:off x="7100928" y="4205764"/>
            <a:ext cx="1669488" cy="19050"/>
          </a:xfrm>
          <a:prstGeom prst="line">
            <a:avLst/>
          </a:prstGeom>
          <a:ln cap="rnd" w="19050">
            <a:solidFill>
              <a:srgbClr val="0F9ED5"/>
            </a:solidFill>
            <a:prstDash val="solid"/>
            <a:headEnd type="none" len="sm" w="sm"/>
            <a:tailEnd type="triangle" len="med" w="lg"/>
          </a:ln>
        </p:spPr>
      </p:sp>
      <p:sp>
        <p:nvSpPr>
          <p:cNvPr name="TextBox 9" id="9"/>
          <p:cNvSpPr txBox="true"/>
          <p:nvPr/>
        </p:nvSpPr>
        <p:spPr>
          <a:xfrm rot="0">
            <a:off x="8703100" y="3675964"/>
            <a:ext cx="6123243" cy="491039"/>
          </a:xfrm>
          <a:prstGeom prst="rect">
            <a:avLst/>
          </a:prstGeom>
        </p:spPr>
        <p:txBody>
          <a:bodyPr anchor="t" rtlCol="false" tIns="0" lIns="0" bIns="0" rIns="0">
            <a:spAutoFit/>
          </a:bodyPr>
          <a:lstStyle/>
          <a:p>
            <a:pPr algn="just">
              <a:lnSpc>
                <a:spcPts val="3840"/>
              </a:lnSpc>
            </a:pPr>
            <a:r>
              <a:rPr lang="en-US" sz="3000">
                <a:solidFill>
                  <a:srgbClr val="000000"/>
                </a:solidFill>
                <a:latin typeface="Aptos"/>
                <a:ea typeface="Aptos"/>
                <a:cs typeface="Aptos"/>
                <a:sym typeface="Aptos"/>
              </a:rPr>
              <a:t>Distribuição Normal Padrão</a:t>
            </a:r>
          </a:p>
        </p:txBody>
      </p:sp>
      <p:sp>
        <p:nvSpPr>
          <p:cNvPr name="AutoShape 10" id="10"/>
          <p:cNvSpPr/>
          <p:nvPr/>
        </p:nvSpPr>
        <p:spPr>
          <a:xfrm rot="-399977">
            <a:off x="6999511" y="4990862"/>
            <a:ext cx="2684423" cy="0"/>
          </a:xfrm>
          <a:prstGeom prst="line">
            <a:avLst/>
          </a:prstGeom>
          <a:ln cap="rnd" w="19050">
            <a:solidFill>
              <a:srgbClr val="0F9ED5"/>
            </a:solidFill>
            <a:prstDash val="solid"/>
            <a:headEnd type="none" len="sm" w="sm"/>
            <a:tailEnd type="triangle" len="med" w="lg"/>
          </a:ln>
        </p:spPr>
      </p:sp>
      <p:sp>
        <p:nvSpPr>
          <p:cNvPr name="TextBox 11" id="11"/>
          <p:cNvSpPr txBox="true"/>
          <p:nvPr/>
        </p:nvSpPr>
        <p:spPr>
          <a:xfrm rot="0">
            <a:off x="9753600" y="4468613"/>
            <a:ext cx="302207" cy="481608"/>
          </a:xfrm>
          <a:prstGeom prst="rect">
            <a:avLst/>
          </a:prstGeom>
        </p:spPr>
        <p:txBody>
          <a:bodyPr anchor="t" rtlCol="false" tIns="0" lIns="0" bIns="0" rIns="0">
            <a:spAutoFit/>
          </a:bodyPr>
          <a:lstStyle/>
          <a:p>
            <a:pPr algn="l">
              <a:lnSpc>
                <a:spcPts val="3600"/>
              </a:lnSpc>
            </a:pPr>
            <a:r>
              <a:rPr lang="en-US" sz="3000">
                <a:solidFill>
                  <a:srgbClr val="FF0000"/>
                </a:solidFill>
                <a:latin typeface="Arimo"/>
                <a:ea typeface="Arimo"/>
                <a:cs typeface="Arimo"/>
                <a:sym typeface="Arimo"/>
              </a:rPr>
              <a:t>ϕ</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47729" y="548200"/>
            <a:ext cx="9143850"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3" id="3"/>
          <p:cNvSpPr txBox="true"/>
          <p:nvPr/>
        </p:nvSpPr>
        <p:spPr>
          <a:xfrm rot="0">
            <a:off x="600892" y="2122844"/>
            <a:ext cx="6283235"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Para Entender a tabela:</a:t>
            </a:r>
          </a:p>
        </p:txBody>
      </p:sp>
      <p:grpSp>
        <p:nvGrpSpPr>
          <p:cNvPr name="Group 4" id="4"/>
          <p:cNvGrpSpPr>
            <a:grpSpLocks noChangeAspect="true"/>
          </p:cNvGrpSpPr>
          <p:nvPr/>
        </p:nvGrpSpPr>
        <p:grpSpPr>
          <a:xfrm rot="0">
            <a:off x="3941419" y="3090264"/>
            <a:ext cx="9986851" cy="5611834"/>
            <a:chOff x="0" y="0"/>
            <a:chExt cx="13315801" cy="7482445"/>
          </a:xfrm>
        </p:grpSpPr>
        <p:sp>
          <p:nvSpPr>
            <p:cNvPr name="Freeform 5" id="5"/>
            <p:cNvSpPr/>
            <p:nvPr/>
          </p:nvSpPr>
          <p:spPr>
            <a:xfrm flipH="false" flipV="false" rot="0">
              <a:off x="0" y="0"/>
              <a:ext cx="13315823" cy="7482459"/>
            </a:xfrm>
            <a:custGeom>
              <a:avLst/>
              <a:gdLst/>
              <a:ahLst/>
              <a:cxnLst/>
              <a:rect r="r" b="b" t="t" l="l"/>
              <a:pathLst>
                <a:path h="7482459" w="13315823">
                  <a:moveTo>
                    <a:pt x="0" y="0"/>
                  </a:moveTo>
                  <a:lnTo>
                    <a:pt x="13315823" y="0"/>
                  </a:lnTo>
                  <a:lnTo>
                    <a:pt x="13315823" y="7482459"/>
                  </a:lnTo>
                  <a:lnTo>
                    <a:pt x="0" y="7482459"/>
                  </a:lnTo>
                  <a:lnTo>
                    <a:pt x="0" y="0"/>
                  </a:lnTo>
                  <a:close/>
                </a:path>
              </a:pathLst>
            </a:custGeom>
            <a:blipFill>
              <a:blip r:embed="rId2"/>
              <a:stretch>
                <a:fillRect l="0" t="0" r="0" b="0"/>
              </a:stretch>
            </a:blipFill>
          </p:spPr>
        </p:sp>
      </p:grpSp>
      <p:sp>
        <p:nvSpPr>
          <p:cNvPr name="AutoShape 6" id="6"/>
          <p:cNvSpPr/>
          <p:nvPr/>
        </p:nvSpPr>
        <p:spPr>
          <a:xfrm rot="3124753">
            <a:off x="9777001" y="8826914"/>
            <a:ext cx="1274134" cy="0"/>
          </a:xfrm>
          <a:prstGeom prst="line">
            <a:avLst/>
          </a:prstGeom>
          <a:ln cap="rnd" w="19050">
            <a:solidFill>
              <a:srgbClr val="0F9ED5"/>
            </a:solidFill>
            <a:prstDash val="solid"/>
            <a:headEnd type="none" len="sm" w="sm"/>
            <a:tailEnd type="triangle" len="med" w="lg"/>
          </a:ln>
        </p:spPr>
      </p:sp>
      <p:sp>
        <p:nvSpPr>
          <p:cNvPr name="TextBox 7" id="7"/>
          <p:cNvSpPr txBox="true"/>
          <p:nvPr/>
        </p:nvSpPr>
        <p:spPr>
          <a:xfrm rot="0">
            <a:off x="10792891" y="8974692"/>
            <a:ext cx="4536374" cy="491039"/>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Tcrítico</a:t>
            </a:r>
          </a:p>
        </p:txBody>
      </p:sp>
      <p:sp>
        <p:nvSpPr>
          <p:cNvPr name="Freeform 8" id="8"/>
          <p:cNvSpPr/>
          <p:nvPr/>
        </p:nvSpPr>
        <p:spPr>
          <a:xfrm flipH="false" flipV="false" rot="0">
            <a:off x="17687108" y="-208605"/>
            <a:ext cx="714613" cy="5045527"/>
          </a:xfrm>
          <a:custGeom>
            <a:avLst/>
            <a:gdLst/>
            <a:ahLst/>
            <a:cxnLst/>
            <a:rect r="r" b="b" t="t" l="l"/>
            <a:pathLst>
              <a:path h="5045527" w="714613">
                <a:moveTo>
                  <a:pt x="0" y="0"/>
                </a:moveTo>
                <a:lnTo>
                  <a:pt x="714613" y="0"/>
                </a:lnTo>
                <a:lnTo>
                  <a:pt x="714613" y="5045527"/>
                </a:lnTo>
                <a:lnTo>
                  <a:pt x="0" y="5045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47729" y="548200"/>
            <a:ext cx="9143850"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grpSp>
        <p:nvGrpSpPr>
          <p:cNvPr name="Group 3" id="3"/>
          <p:cNvGrpSpPr>
            <a:grpSpLocks noChangeAspect="true"/>
          </p:cNvGrpSpPr>
          <p:nvPr/>
        </p:nvGrpSpPr>
        <p:grpSpPr>
          <a:xfrm rot="0">
            <a:off x="4126207" y="1414019"/>
            <a:ext cx="10683808" cy="8668281"/>
            <a:chOff x="0" y="0"/>
            <a:chExt cx="14245077" cy="11557708"/>
          </a:xfrm>
        </p:grpSpPr>
        <p:sp>
          <p:nvSpPr>
            <p:cNvPr name="Freeform 4" id="4"/>
            <p:cNvSpPr/>
            <p:nvPr/>
          </p:nvSpPr>
          <p:spPr>
            <a:xfrm flipH="false" flipV="false" rot="0">
              <a:off x="0" y="0"/>
              <a:ext cx="14245082" cy="11557762"/>
            </a:xfrm>
            <a:custGeom>
              <a:avLst/>
              <a:gdLst/>
              <a:ahLst/>
              <a:cxnLst/>
              <a:rect r="r" b="b" t="t" l="l"/>
              <a:pathLst>
                <a:path h="11557762" w="14245082">
                  <a:moveTo>
                    <a:pt x="0" y="0"/>
                  </a:moveTo>
                  <a:lnTo>
                    <a:pt x="14245082" y="0"/>
                  </a:lnTo>
                  <a:lnTo>
                    <a:pt x="14245082" y="11557762"/>
                  </a:lnTo>
                  <a:lnTo>
                    <a:pt x="0" y="11557762"/>
                  </a:lnTo>
                  <a:lnTo>
                    <a:pt x="0" y="0"/>
                  </a:lnTo>
                  <a:close/>
                </a:path>
              </a:pathLst>
            </a:custGeom>
            <a:blipFill>
              <a:blip r:embed="rId3"/>
              <a:stretch>
                <a:fillRect l="0" t="0" r="0" b="0"/>
              </a:stretch>
            </a:blipFill>
          </p:spPr>
        </p:sp>
      </p:grpSp>
      <p:sp>
        <p:nvSpPr>
          <p:cNvPr name="Freeform 5" id="5"/>
          <p:cNvSpPr/>
          <p:nvPr/>
        </p:nvSpPr>
        <p:spPr>
          <a:xfrm flipH="false" flipV="false" rot="0">
            <a:off x="17687108" y="-208605"/>
            <a:ext cx="714613" cy="5045527"/>
          </a:xfrm>
          <a:custGeom>
            <a:avLst/>
            <a:gdLst/>
            <a:ahLst/>
            <a:cxnLst/>
            <a:rect r="r" b="b" t="t" l="l"/>
            <a:pathLst>
              <a:path h="5045527" w="714613">
                <a:moveTo>
                  <a:pt x="0" y="0"/>
                </a:moveTo>
                <a:lnTo>
                  <a:pt x="714613" y="0"/>
                </a:lnTo>
                <a:lnTo>
                  <a:pt x="714613" y="5045527"/>
                </a:lnTo>
                <a:lnTo>
                  <a:pt x="0" y="5045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71403" y="560304"/>
            <a:ext cx="9143850"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3" id="3"/>
          <p:cNvSpPr txBox="true"/>
          <p:nvPr/>
        </p:nvSpPr>
        <p:spPr>
          <a:xfrm rot="0">
            <a:off x="443542" y="1930913"/>
            <a:ext cx="12239897"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Descobrindo o intervalo de confiança, vamos precisar:</a:t>
            </a:r>
          </a:p>
        </p:txBody>
      </p:sp>
      <p:sp>
        <p:nvSpPr>
          <p:cNvPr name="TextBox 4" id="4"/>
          <p:cNvSpPr txBox="true"/>
          <p:nvPr/>
        </p:nvSpPr>
        <p:spPr>
          <a:xfrm rot="0">
            <a:off x="834786" y="2695965"/>
            <a:ext cx="3304653" cy="491039"/>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Média amostral</a:t>
            </a:r>
          </a:p>
        </p:txBody>
      </p:sp>
      <p:grpSp>
        <p:nvGrpSpPr>
          <p:cNvPr name="Group 5" id="5"/>
          <p:cNvGrpSpPr>
            <a:grpSpLocks noChangeAspect="true"/>
          </p:cNvGrpSpPr>
          <p:nvPr/>
        </p:nvGrpSpPr>
        <p:grpSpPr>
          <a:xfrm rot="0">
            <a:off x="1238254" y="3315541"/>
            <a:ext cx="2119496" cy="2004303"/>
            <a:chOff x="0" y="0"/>
            <a:chExt cx="2825995" cy="2672404"/>
          </a:xfrm>
        </p:grpSpPr>
        <p:sp>
          <p:nvSpPr>
            <p:cNvPr name="Freeform 6" id="6"/>
            <p:cNvSpPr/>
            <p:nvPr/>
          </p:nvSpPr>
          <p:spPr>
            <a:xfrm flipH="false" flipV="false" rot="0">
              <a:off x="0" y="0"/>
              <a:ext cx="2826004" cy="2672461"/>
            </a:xfrm>
            <a:custGeom>
              <a:avLst/>
              <a:gdLst/>
              <a:ahLst/>
              <a:cxnLst/>
              <a:rect r="r" b="b" t="t" l="l"/>
              <a:pathLst>
                <a:path h="2672461" w="2826004">
                  <a:moveTo>
                    <a:pt x="0" y="0"/>
                  </a:moveTo>
                  <a:lnTo>
                    <a:pt x="2826004" y="0"/>
                  </a:lnTo>
                  <a:lnTo>
                    <a:pt x="2826004" y="2672461"/>
                  </a:lnTo>
                  <a:lnTo>
                    <a:pt x="0" y="2672461"/>
                  </a:lnTo>
                  <a:lnTo>
                    <a:pt x="0" y="0"/>
                  </a:lnTo>
                  <a:close/>
                </a:path>
              </a:pathLst>
            </a:custGeom>
            <a:blipFill>
              <a:blip r:embed="rId2"/>
              <a:stretch>
                <a:fillRect l="0" t="0" r="0" b="2"/>
              </a:stretch>
            </a:blipFill>
          </p:spPr>
        </p:sp>
      </p:grpSp>
      <p:sp>
        <p:nvSpPr>
          <p:cNvPr name="AutoShape 7" id="7"/>
          <p:cNvSpPr/>
          <p:nvPr/>
        </p:nvSpPr>
        <p:spPr>
          <a:xfrm>
            <a:off x="2626514" y="3489737"/>
            <a:ext cx="2379006" cy="19050"/>
          </a:xfrm>
          <a:prstGeom prst="line">
            <a:avLst/>
          </a:prstGeom>
          <a:ln cap="rnd" w="19050">
            <a:solidFill>
              <a:srgbClr val="0F9ED5"/>
            </a:solidFill>
            <a:prstDash val="solid"/>
            <a:headEnd type="none" len="sm" w="sm"/>
            <a:tailEnd type="triangle" len="med" w="lg"/>
          </a:ln>
        </p:spPr>
      </p:sp>
      <p:sp>
        <p:nvSpPr>
          <p:cNvPr name="TextBox 8" id="8"/>
          <p:cNvSpPr txBox="true"/>
          <p:nvPr/>
        </p:nvSpPr>
        <p:spPr>
          <a:xfrm rot="0">
            <a:off x="4992743" y="3057401"/>
            <a:ext cx="5682344" cy="93302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Quantidade de elementos na amostra</a:t>
            </a:r>
          </a:p>
        </p:txBody>
      </p:sp>
      <p:sp>
        <p:nvSpPr>
          <p:cNvPr name="AutoShape 9" id="9"/>
          <p:cNvSpPr/>
          <p:nvPr/>
        </p:nvSpPr>
        <p:spPr>
          <a:xfrm rot="539710">
            <a:off x="2993627" y="4279199"/>
            <a:ext cx="1916964" cy="0"/>
          </a:xfrm>
          <a:prstGeom prst="line">
            <a:avLst/>
          </a:prstGeom>
          <a:ln cap="rnd" w="19050">
            <a:solidFill>
              <a:srgbClr val="0F9ED5"/>
            </a:solidFill>
            <a:prstDash val="solid"/>
            <a:headEnd type="none" len="sm" w="sm"/>
            <a:tailEnd type="triangle" len="med" w="lg"/>
          </a:ln>
        </p:spPr>
      </p:sp>
      <p:sp>
        <p:nvSpPr>
          <p:cNvPr name="TextBox 10" id="10"/>
          <p:cNvSpPr txBox="true"/>
          <p:nvPr/>
        </p:nvSpPr>
        <p:spPr>
          <a:xfrm rot="0">
            <a:off x="5016731" y="4264504"/>
            <a:ext cx="4036424" cy="93302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Cada elemento da amostra</a:t>
            </a:r>
          </a:p>
        </p:txBody>
      </p:sp>
      <p:sp>
        <p:nvSpPr>
          <p:cNvPr name="TextBox 11" id="11"/>
          <p:cNvSpPr txBox="true"/>
          <p:nvPr/>
        </p:nvSpPr>
        <p:spPr>
          <a:xfrm rot="0">
            <a:off x="834786" y="6307345"/>
            <a:ext cx="3736617"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Variância amostral</a:t>
            </a:r>
          </a:p>
        </p:txBody>
      </p:sp>
      <p:grpSp>
        <p:nvGrpSpPr>
          <p:cNvPr name="Group 12" id="12"/>
          <p:cNvGrpSpPr>
            <a:grpSpLocks noChangeAspect="true"/>
          </p:cNvGrpSpPr>
          <p:nvPr/>
        </p:nvGrpSpPr>
        <p:grpSpPr>
          <a:xfrm rot="0">
            <a:off x="1327296" y="6978243"/>
            <a:ext cx="2186292" cy="1128870"/>
            <a:chOff x="0" y="0"/>
            <a:chExt cx="2915056" cy="1505160"/>
          </a:xfrm>
        </p:grpSpPr>
        <p:sp>
          <p:nvSpPr>
            <p:cNvPr name="Freeform 13" id="13"/>
            <p:cNvSpPr/>
            <p:nvPr/>
          </p:nvSpPr>
          <p:spPr>
            <a:xfrm flipH="false" flipV="false" rot="0">
              <a:off x="0" y="0"/>
              <a:ext cx="2915031" cy="1505204"/>
            </a:xfrm>
            <a:custGeom>
              <a:avLst/>
              <a:gdLst/>
              <a:ahLst/>
              <a:cxnLst/>
              <a:rect r="r" b="b" t="t" l="l"/>
              <a:pathLst>
                <a:path h="1505204" w="2915031">
                  <a:moveTo>
                    <a:pt x="0" y="0"/>
                  </a:moveTo>
                  <a:lnTo>
                    <a:pt x="2915031" y="0"/>
                  </a:lnTo>
                  <a:lnTo>
                    <a:pt x="2915031" y="1505204"/>
                  </a:lnTo>
                  <a:lnTo>
                    <a:pt x="0" y="1505204"/>
                  </a:lnTo>
                  <a:lnTo>
                    <a:pt x="0" y="0"/>
                  </a:lnTo>
                  <a:close/>
                </a:path>
              </a:pathLst>
            </a:custGeom>
            <a:blipFill>
              <a:blip r:embed="rId3"/>
              <a:stretch>
                <a:fillRect l="0" t="0" r="0" b="2"/>
              </a:stretch>
            </a:blipFill>
          </p:spPr>
        </p:sp>
      </p:grpSp>
      <p:sp>
        <p:nvSpPr>
          <p:cNvPr name="TextBox 14" id="14"/>
          <p:cNvSpPr txBox="true"/>
          <p:nvPr/>
        </p:nvSpPr>
        <p:spPr>
          <a:xfrm rot="0">
            <a:off x="5016731" y="6307345"/>
            <a:ext cx="4376334"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Desvio padrão amostral</a:t>
            </a:r>
          </a:p>
        </p:txBody>
      </p:sp>
      <p:grpSp>
        <p:nvGrpSpPr>
          <p:cNvPr name="Group 15" id="15"/>
          <p:cNvGrpSpPr>
            <a:grpSpLocks noChangeAspect="true"/>
          </p:cNvGrpSpPr>
          <p:nvPr/>
        </p:nvGrpSpPr>
        <p:grpSpPr>
          <a:xfrm rot="0">
            <a:off x="5684969" y="6934358"/>
            <a:ext cx="2371242" cy="1240343"/>
            <a:chOff x="0" y="0"/>
            <a:chExt cx="3161656" cy="1653791"/>
          </a:xfrm>
        </p:grpSpPr>
        <p:sp>
          <p:nvSpPr>
            <p:cNvPr name="Freeform 16" id="16"/>
            <p:cNvSpPr/>
            <p:nvPr/>
          </p:nvSpPr>
          <p:spPr>
            <a:xfrm flipH="false" flipV="false" rot="0">
              <a:off x="0" y="0"/>
              <a:ext cx="3161665" cy="1653794"/>
            </a:xfrm>
            <a:custGeom>
              <a:avLst/>
              <a:gdLst/>
              <a:ahLst/>
              <a:cxnLst/>
              <a:rect r="r" b="b" t="t" l="l"/>
              <a:pathLst>
                <a:path h="1653794" w="3161665">
                  <a:moveTo>
                    <a:pt x="0" y="0"/>
                  </a:moveTo>
                  <a:lnTo>
                    <a:pt x="3161665" y="0"/>
                  </a:lnTo>
                  <a:lnTo>
                    <a:pt x="3161665" y="1653794"/>
                  </a:lnTo>
                  <a:lnTo>
                    <a:pt x="0" y="1653794"/>
                  </a:lnTo>
                  <a:lnTo>
                    <a:pt x="0" y="0"/>
                  </a:lnTo>
                  <a:close/>
                </a:path>
              </a:pathLst>
            </a:custGeom>
            <a:blipFill>
              <a:blip r:embed="rId4"/>
              <a:stretch>
                <a:fillRect l="0" t="0" r="0" b="0"/>
              </a:stretch>
            </a:blipFill>
          </p:spPr>
        </p:sp>
      </p:grpSp>
      <p:sp>
        <p:nvSpPr>
          <p:cNvPr name="TextBox 17" id="17"/>
          <p:cNvSpPr txBox="true"/>
          <p:nvPr/>
        </p:nvSpPr>
        <p:spPr>
          <a:xfrm rot="0">
            <a:off x="10446128" y="6303292"/>
            <a:ext cx="5065421"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Intervalo de confiança </a:t>
            </a:r>
          </a:p>
        </p:txBody>
      </p:sp>
      <p:grpSp>
        <p:nvGrpSpPr>
          <p:cNvPr name="Group 18" id="18"/>
          <p:cNvGrpSpPr>
            <a:grpSpLocks noChangeAspect="true"/>
          </p:cNvGrpSpPr>
          <p:nvPr/>
        </p:nvGrpSpPr>
        <p:grpSpPr>
          <a:xfrm rot="0">
            <a:off x="10794001" y="6922506"/>
            <a:ext cx="3076676" cy="1091724"/>
            <a:chOff x="0" y="0"/>
            <a:chExt cx="4102235" cy="1455632"/>
          </a:xfrm>
        </p:grpSpPr>
        <p:sp>
          <p:nvSpPr>
            <p:cNvPr name="Freeform 19" id="19"/>
            <p:cNvSpPr/>
            <p:nvPr/>
          </p:nvSpPr>
          <p:spPr>
            <a:xfrm flipH="false" flipV="false" rot="0">
              <a:off x="0" y="0"/>
              <a:ext cx="4102227" cy="1455674"/>
            </a:xfrm>
            <a:custGeom>
              <a:avLst/>
              <a:gdLst/>
              <a:ahLst/>
              <a:cxnLst/>
              <a:rect r="r" b="b" t="t" l="l"/>
              <a:pathLst>
                <a:path h="1455674" w="4102227">
                  <a:moveTo>
                    <a:pt x="0" y="0"/>
                  </a:moveTo>
                  <a:lnTo>
                    <a:pt x="4102227" y="0"/>
                  </a:lnTo>
                  <a:lnTo>
                    <a:pt x="4102227" y="1455674"/>
                  </a:lnTo>
                  <a:lnTo>
                    <a:pt x="0" y="1455674"/>
                  </a:lnTo>
                  <a:lnTo>
                    <a:pt x="0" y="0"/>
                  </a:lnTo>
                  <a:close/>
                </a:path>
              </a:pathLst>
            </a:custGeom>
            <a:blipFill>
              <a:blip r:embed="rId5"/>
              <a:stretch>
                <a:fillRect l="0" t="0" r="0" b="2"/>
              </a:stretch>
            </a:blipFill>
          </p:spPr>
        </p:sp>
      </p:grpSp>
      <p:sp>
        <p:nvSpPr>
          <p:cNvPr name="AutoShape 20" id="20"/>
          <p:cNvSpPr/>
          <p:nvPr/>
        </p:nvSpPr>
        <p:spPr>
          <a:xfrm rot="5244144">
            <a:off x="12299054" y="8215223"/>
            <a:ext cx="1136910" cy="0"/>
          </a:xfrm>
          <a:prstGeom prst="line">
            <a:avLst/>
          </a:prstGeom>
          <a:ln cap="rnd" w="19050">
            <a:solidFill>
              <a:srgbClr val="0F9ED5"/>
            </a:solidFill>
            <a:prstDash val="solid"/>
            <a:headEnd type="none" len="sm" w="sm"/>
            <a:tailEnd type="triangle" len="med" w="lg"/>
          </a:ln>
        </p:spPr>
      </p:sp>
      <p:sp>
        <p:nvSpPr>
          <p:cNvPr name="TextBox 21" id="21"/>
          <p:cNvSpPr txBox="true"/>
          <p:nvPr/>
        </p:nvSpPr>
        <p:spPr>
          <a:xfrm rot="0">
            <a:off x="10187249" y="8779202"/>
            <a:ext cx="6493947" cy="96803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Tc = t₀ que descobrimos na tabela , tendo o erro e o Grau de liberdade</a:t>
            </a:r>
          </a:p>
        </p:txBody>
      </p:sp>
      <p:sp>
        <p:nvSpPr>
          <p:cNvPr name="Freeform 22" id="22"/>
          <p:cNvSpPr/>
          <p:nvPr/>
        </p:nvSpPr>
        <p:spPr>
          <a:xfrm flipH="false" flipV="false" rot="0">
            <a:off x="17709204" y="-72962"/>
            <a:ext cx="714613" cy="10506919"/>
          </a:xfrm>
          <a:custGeom>
            <a:avLst/>
            <a:gdLst/>
            <a:ahLst/>
            <a:cxnLst/>
            <a:rect r="r" b="b" t="t" l="l"/>
            <a:pathLst>
              <a:path h="10506919" w="714613">
                <a:moveTo>
                  <a:pt x="0" y="0"/>
                </a:moveTo>
                <a:lnTo>
                  <a:pt x="714613" y="0"/>
                </a:lnTo>
                <a:lnTo>
                  <a:pt x="714613" y="10506919"/>
                </a:lnTo>
                <a:lnTo>
                  <a:pt x="0" y="10506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79339" y="298196"/>
            <a:ext cx="9143850"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DISTRIBUIÇÃO T DE STUDENT</a:t>
            </a:r>
          </a:p>
        </p:txBody>
      </p:sp>
      <p:sp>
        <p:nvSpPr>
          <p:cNvPr name="TextBox 3" id="3"/>
          <p:cNvSpPr txBox="true"/>
          <p:nvPr/>
        </p:nvSpPr>
        <p:spPr>
          <a:xfrm rot="0">
            <a:off x="221633" y="1165826"/>
            <a:ext cx="12239897"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Descobrindo o intervalo de confiança, exemplo:</a:t>
            </a:r>
          </a:p>
        </p:txBody>
      </p:sp>
      <p:grpSp>
        <p:nvGrpSpPr>
          <p:cNvPr name="Group 4" id="4"/>
          <p:cNvGrpSpPr>
            <a:grpSpLocks noChangeAspect="true"/>
          </p:cNvGrpSpPr>
          <p:nvPr/>
        </p:nvGrpSpPr>
        <p:grpSpPr>
          <a:xfrm rot="0">
            <a:off x="629715" y="1928311"/>
            <a:ext cx="16306170" cy="988865"/>
            <a:chOff x="0" y="0"/>
            <a:chExt cx="21741560" cy="1318487"/>
          </a:xfrm>
        </p:grpSpPr>
        <p:sp>
          <p:nvSpPr>
            <p:cNvPr name="Freeform 5" id="5"/>
            <p:cNvSpPr/>
            <p:nvPr/>
          </p:nvSpPr>
          <p:spPr>
            <a:xfrm flipH="false" flipV="false" rot="0">
              <a:off x="0" y="0"/>
              <a:ext cx="21741512" cy="1318514"/>
            </a:xfrm>
            <a:custGeom>
              <a:avLst/>
              <a:gdLst/>
              <a:ahLst/>
              <a:cxnLst/>
              <a:rect r="r" b="b" t="t" l="l"/>
              <a:pathLst>
                <a:path h="1318514" w="21741512">
                  <a:moveTo>
                    <a:pt x="0" y="0"/>
                  </a:moveTo>
                  <a:lnTo>
                    <a:pt x="21741512" y="0"/>
                  </a:lnTo>
                  <a:lnTo>
                    <a:pt x="21741512" y="1318514"/>
                  </a:lnTo>
                  <a:lnTo>
                    <a:pt x="0" y="1318514"/>
                  </a:lnTo>
                  <a:lnTo>
                    <a:pt x="0" y="0"/>
                  </a:lnTo>
                  <a:close/>
                </a:path>
              </a:pathLst>
            </a:custGeom>
            <a:blipFill>
              <a:blip r:embed="rId3"/>
              <a:stretch>
                <a:fillRect l="0" t="0" r="0" b="2"/>
              </a:stretch>
            </a:blipFill>
          </p:spPr>
        </p:sp>
      </p:grpSp>
      <p:sp>
        <p:nvSpPr>
          <p:cNvPr name="TextBox 6" id="6"/>
          <p:cNvSpPr txBox="true"/>
          <p:nvPr/>
        </p:nvSpPr>
        <p:spPr>
          <a:xfrm rot="0">
            <a:off x="643045" y="4223356"/>
            <a:ext cx="7837083" cy="517914"/>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 = 8,7</a:t>
            </a:r>
          </a:p>
        </p:txBody>
      </p:sp>
      <p:sp>
        <p:nvSpPr>
          <p:cNvPr name="TextBox 7" id="7"/>
          <p:cNvSpPr txBox="true"/>
          <p:nvPr/>
        </p:nvSpPr>
        <p:spPr>
          <a:xfrm rot="0">
            <a:off x="411647" y="3362033"/>
            <a:ext cx="3579224"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Média amostral:</a:t>
            </a:r>
          </a:p>
        </p:txBody>
      </p:sp>
      <p:sp>
        <p:nvSpPr>
          <p:cNvPr name="TextBox 8" id="8"/>
          <p:cNvSpPr txBox="true"/>
          <p:nvPr/>
        </p:nvSpPr>
        <p:spPr>
          <a:xfrm rot="0">
            <a:off x="411647" y="4790078"/>
            <a:ext cx="3998324"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Variância amostral:</a:t>
            </a:r>
          </a:p>
        </p:txBody>
      </p:sp>
      <p:sp>
        <p:nvSpPr>
          <p:cNvPr name="TextBox 9" id="9"/>
          <p:cNvSpPr txBox="true"/>
          <p:nvPr/>
        </p:nvSpPr>
        <p:spPr>
          <a:xfrm rot="0">
            <a:off x="250115" y="6059647"/>
            <a:ext cx="4637645"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Desvio padrão amostral:</a:t>
            </a:r>
          </a:p>
        </p:txBody>
      </p:sp>
      <p:grpSp>
        <p:nvGrpSpPr>
          <p:cNvPr name="Group 10" id="10"/>
          <p:cNvGrpSpPr>
            <a:grpSpLocks noChangeAspect="true"/>
          </p:cNvGrpSpPr>
          <p:nvPr/>
        </p:nvGrpSpPr>
        <p:grpSpPr>
          <a:xfrm rot="0">
            <a:off x="9282902" y="3258358"/>
            <a:ext cx="4051121" cy="2276415"/>
            <a:chOff x="0" y="0"/>
            <a:chExt cx="5401495" cy="3035220"/>
          </a:xfrm>
        </p:grpSpPr>
        <p:sp>
          <p:nvSpPr>
            <p:cNvPr name="Freeform 11" id="11"/>
            <p:cNvSpPr/>
            <p:nvPr/>
          </p:nvSpPr>
          <p:spPr>
            <a:xfrm flipH="false" flipV="false" rot="0">
              <a:off x="0" y="0"/>
              <a:ext cx="5401437" cy="3035173"/>
            </a:xfrm>
            <a:custGeom>
              <a:avLst/>
              <a:gdLst/>
              <a:ahLst/>
              <a:cxnLst/>
              <a:rect r="r" b="b" t="t" l="l"/>
              <a:pathLst>
                <a:path h="3035173" w="5401437">
                  <a:moveTo>
                    <a:pt x="0" y="0"/>
                  </a:moveTo>
                  <a:lnTo>
                    <a:pt x="5401437" y="0"/>
                  </a:lnTo>
                  <a:lnTo>
                    <a:pt x="5401437" y="3035173"/>
                  </a:lnTo>
                  <a:lnTo>
                    <a:pt x="0" y="3035173"/>
                  </a:lnTo>
                  <a:lnTo>
                    <a:pt x="0" y="0"/>
                  </a:lnTo>
                  <a:close/>
                </a:path>
              </a:pathLst>
            </a:custGeom>
            <a:blipFill>
              <a:blip r:embed="rId4"/>
              <a:stretch>
                <a:fillRect l="0" t="0" r="-1" b="-1"/>
              </a:stretch>
            </a:blipFill>
          </p:spPr>
        </p:sp>
      </p:grpSp>
      <p:sp>
        <p:nvSpPr>
          <p:cNvPr name="AutoShape 12" id="12"/>
          <p:cNvSpPr/>
          <p:nvPr/>
        </p:nvSpPr>
        <p:spPr>
          <a:xfrm>
            <a:off x="11423100" y="3750430"/>
            <a:ext cx="2656297" cy="19050"/>
          </a:xfrm>
          <a:prstGeom prst="line">
            <a:avLst/>
          </a:prstGeom>
          <a:ln cap="rnd" w="19050">
            <a:solidFill>
              <a:srgbClr val="0F9ED5"/>
            </a:solidFill>
            <a:prstDash val="solid"/>
            <a:headEnd type="none" len="sm" w="sm"/>
            <a:tailEnd type="triangle" len="med" w="lg"/>
          </a:ln>
        </p:spPr>
      </p:sp>
      <p:sp>
        <p:nvSpPr>
          <p:cNvPr name="TextBox 13" id="13"/>
          <p:cNvSpPr txBox="true"/>
          <p:nvPr/>
        </p:nvSpPr>
        <p:spPr>
          <a:xfrm rot="0">
            <a:off x="14066035" y="3288022"/>
            <a:ext cx="4045547" cy="93302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Área de interesse 95%</a:t>
            </a:r>
          </a:p>
        </p:txBody>
      </p:sp>
      <p:sp>
        <p:nvSpPr>
          <p:cNvPr name="AutoShape 14" id="14"/>
          <p:cNvSpPr/>
          <p:nvPr/>
        </p:nvSpPr>
        <p:spPr>
          <a:xfrm rot="-692866">
            <a:off x="12031480" y="4780598"/>
            <a:ext cx="2068186" cy="0"/>
          </a:xfrm>
          <a:prstGeom prst="line">
            <a:avLst/>
          </a:prstGeom>
          <a:ln cap="rnd" w="19050">
            <a:solidFill>
              <a:srgbClr val="0F9ED5"/>
            </a:solidFill>
            <a:prstDash val="solid"/>
            <a:headEnd type="none" len="sm" w="sm"/>
            <a:tailEnd type="triangle" len="med" w="lg"/>
          </a:ln>
        </p:spPr>
      </p:sp>
      <p:sp>
        <p:nvSpPr>
          <p:cNvPr name="AutoShape 15" id="15"/>
          <p:cNvSpPr/>
          <p:nvPr/>
        </p:nvSpPr>
        <p:spPr>
          <a:xfrm rot="-202340">
            <a:off x="10288869" y="5000447"/>
            <a:ext cx="3838237" cy="0"/>
          </a:xfrm>
          <a:prstGeom prst="line">
            <a:avLst/>
          </a:prstGeom>
          <a:ln cap="rnd" w="19050">
            <a:solidFill>
              <a:srgbClr val="0F9ED5"/>
            </a:solidFill>
            <a:prstDash val="solid"/>
            <a:headEnd type="none" len="sm" w="sm"/>
            <a:tailEnd type="triangle" len="med" w="lg"/>
          </a:ln>
        </p:spPr>
      </p:sp>
      <p:sp>
        <p:nvSpPr>
          <p:cNvPr name="TextBox 16" id="16"/>
          <p:cNvSpPr txBox="true"/>
          <p:nvPr/>
        </p:nvSpPr>
        <p:spPr>
          <a:xfrm rot="0">
            <a:off x="14111754" y="4470634"/>
            <a:ext cx="2247228" cy="445715"/>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Erro: 5%</a:t>
            </a:r>
          </a:p>
        </p:txBody>
      </p:sp>
      <p:sp>
        <p:nvSpPr>
          <p:cNvPr name="TextBox 17" id="17"/>
          <p:cNvSpPr txBox="true"/>
          <p:nvPr/>
        </p:nvSpPr>
        <p:spPr>
          <a:xfrm rot="0">
            <a:off x="9265119" y="5680777"/>
            <a:ext cx="8985324" cy="933028"/>
          </a:xfrm>
          <a:prstGeom prst="rect">
            <a:avLst/>
          </a:prstGeom>
        </p:spPr>
        <p:txBody>
          <a:bodyPr anchor="t" rtlCol="false" tIns="0" lIns="0" bIns="0" rIns="0">
            <a:spAutoFit/>
          </a:bodyPr>
          <a:lstStyle/>
          <a:p>
            <a:pPr algn="just">
              <a:lnSpc>
                <a:spcPts val="3840"/>
              </a:lnSpc>
            </a:pPr>
            <a:r>
              <a:rPr lang="en-US" sz="3600">
                <a:solidFill>
                  <a:srgbClr val="000000"/>
                </a:solidFill>
                <a:latin typeface="Aptos"/>
                <a:ea typeface="Aptos"/>
                <a:cs typeface="Aptos"/>
                <a:sym typeface="Aptos"/>
              </a:rPr>
              <a:t>Tendo o Erro de 5% e o Grau de liberdade 9 podemos procurar o Tc na tabela:</a:t>
            </a:r>
          </a:p>
        </p:txBody>
      </p:sp>
      <p:sp>
        <p:nvSpPr>
          <p:cNvPr name="TextBox 18" id="18"/>
          <p:cNvSpPr txBox="true"/>
          <p:nvPr/>
        </p:nvSpPr>
        <p:spPr>
          <a:xfrm rot="0">
            <a:off x="250115" y="7439675"/>
            <a:ext cx="3431919"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Grau de liberdade:</a:t>
            </a:r>
          </a:p>
        </p:txBody>
      </p:sp>
      <p:sp>
        <p:nvSpPr>
          <p:cNvPr name="TextBox 19" id="19"/>
          <p:cNvSpPr txBox="true"/>
          <p:nvPr/>
        </p:nvSpPr>
        <p:spPr>
          <a:xfrm rot="0">
            <a:off x="9463659" y="6746600"/>
            <a:ext cx="2377440" cy="481608"/>
          </a:xfrm>
          <a:prstGeom prst="rect">
            <a:avLst/>
          </a:prstGeom>
        </p:spPr>
        <p:txBody>
          <a:bodyPr anchor="t" rtlCol="false" tIns="0" lIns="0" bIns="0" rIns="0">
            <a:spAutoFit/>
          </a:bodyPr>
          <a:lstStyle/>
          <a:p>
            <a:pPr algn="l">
              <a:lnSpc>
                <a:spcPts val="3600"/>
              </a:lnSpc>
            </a:pPr>
            <a:r>
              <a:rPr lang="en-US" sz="3000">
                <a:solidFill>
                  <a:srgbClr val="FF0000"/>
                </a:solidFill>
                <a:latin typeface="Arimo"/>
                <a:ea typeface="Arimo"/>
                <a:cs typeface="Arimo"/>
                <a:sym typeface="Arimo"/>
              </a:rPr>
              <a:t>Tc</a:t>
            </a:r>
            <a:r>
              <a:rPr lang="en-US" sz="3000">
                <a:solidFill>
                  <a:srgbClr val="FFFFFF"/>
                </a:solidFill>
                <a:latin typeface="Arimo"/>
                <a:ea typeface="Arimo"/>
                <a:cs typeface="Arimo"/>
                <a:sym typeface="Arimo"/>
              </a:rPr>
              <a:t> </a:t>
            </a:r>
            <a:r>
              <a:rPr lang="en-US" sz="3000">
                <a:solidFill>
                  <a:srgbClr val="000000"/>
                </a:solidFill>
                <a:latin typeface="Arimo"/>
                <a:ea typeface="Arimo"/>
                <a:cs typeface="Arimo"/>
                <a:sym typeface="Arimo"/>
              </a:rPr>
              <a:t>=</a:t>
            </a:r>
            <a:r>
              <a:rPr lang="en-US" sz="3000">
                <a:solidFill>
                  <a:srgbClr val="FFFFFF"/>
                </a:solidFill>
                <a:latin typeface="Arimo"/>
                <a:ea typeface="Arimo"/>
                <a:cs typeface="Arimo"/>
                <a:sym typeface="Arimo"/>
              </a:rPr>
              <a:t> </a:t>
            </a:r>
            <a:r>
              <a:rPr lang="en-US" sz="3000">
                <a:solidFill>
                  <a:srgbClr val="000000"/>
                </a:solidFill>
                <a:latin typeface="Arimo"/>
                <a:ea typeface="Arimo"/>
                <a:cs typeface="Arimo"/>
                <a:sym typeface="Arimo"/>
              </a:rPr>
              <a:t>2,262</a:t>
            </a:r>
          </a:p>
        </p:txBody>
      </p:sp>
      <p:sp>
        <p:nvSpPr>
          <p:cNvPr name="TextBox 20" id="20"/>
          <p:cNvSpPr txBox="true"/>
          <p:nvPr/>
        </p:nvSpPr>
        <p:spPr>
          <a:xfrm rot="0">
            <a:off x="9361715" y="7365560"/>
            <a:ext cx="5446304" cy="573048"/>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Intervalo de confiança</a:t>
            </a:r>
          </a:p>
        </p:txBody>
      </p:sp>
      <p:sp>
        <p:nvSpPr>
          <p:cNvPr name="TextBox 21" id="21"/>
          <p:cNvSpPr txBox="true"/>
          <p:nvPr/>
        </p:nvSpPr>
        <p:spPr>
          <a:xfrm rot="0">
            <a:off x="9551264" y="7930237"/>
            <a:ext cx="5138201" cy="70154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 = 8,7  1,42  </a:t>
            </a:r>
          </a:p>
        </p:txBody>
      </p:sp>
      <p:sp>
        <p:nvSpPr>
          <p:cNvPr name="AutoShape 22" id="22"/>
          <p:cNvSpPr/>
          <p:nvPr/>
        </p:nvSpPr>
        <p:spPr>
          <a:xfrm>
            <a:off x="14507702" y="7910440"/>
            <a:ext cx="805906" cy="19050"/>
          </a:xfrm>
          <a:prstGeom prst="line">
            <a:avLst/>
          </a:prstGeom>
          <a:ln cap="rnd" w="19050">
            <a:solidFill>
              <a:srgbClr val="0F9ED5"/>
            </a:solidFill>
            <a:prstDash val="solid"/>
            <a:headEnd type="none" len="sm" w="sm"/>
            <a:tailEnd type="triangle" len="med" w="lg"/>
          </a:ln>
        </p:spPr>
      </p:sp>
      <p:sp>
        <p:nvSpPr>
          <p:cNvPr name="TextBox 23" id="23"/>
          <p:cNvSpPr txBox="true"/>
          <p:nvPr/>
        </p:nvSpPr>
        <p:spPr>
          <a:xfrm rot="0">
            <a:off x="15337707" y="7479728"/>
            <a:ext cx="914400" cy="481608"/>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7,27</a:t>
            </a:r>
          </a:p>
        </p:txBody>
      </p:sp>
      <p:sp>
        <p:nvSpPr>
          <p:cNvPr name="AutoShape 24" id="24"/>
          <p:cNvSpPr/>
          <p:nvPr/>
        </p:nvSpPr>
        <p:spPr>
          <a:xfrm>
            <a:off x="14672601" y="8244769"/>
            <a:ext cx="579453" cy="19050"/>
          </a:xfrm>
          <a:prstGeom prst="line">
            <a:avLst/>
          </a:prstGeom>
          <a:ln cap="rnd" w="19050">
            <a:solidFill>
              <a:srgbClr val="0F9ED5"/>
            </a:solidFill>
            <a:prstDash val="solid"/>
            <a:headEnd type="none" len="sm" w="sm"/>
            <a:tailEnd type="triangle" len="med" w="lg"/>
          </a:ln>
        </p:spPr>
      </p:sp>
      <p:sp>
        <p:nvSpPr>
          <p:cNvPr name="TextBox 25" id="25"/>
          <p:cNvSpPr txBox="true"/>
          <p:nvPr/>
        </p:nvSpPr>
        <p:spPr>
          <a:xfrm rot="0">
            <a:off x="15326631" y="7967723"/>
            <a:ext cx="1017270" cy="481608"/>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10,12</a:t>
            </a:r>
          </a:p>
        </p:txBody>
      </p:sp>
      <p:sp>
        <p:nvSpPr>
          <p:cNvPr name="TextBox 26" id="26"/>
          <p:cNvSpPr txBox="true"/>
          <p:nvPr/>
        </p:nvSpPr>
        <p:spPr>
          <a:xfrm rot="0">
            <a:off x="9463660" y="8692983"/>
            <a:ext cx="8553857" cy="1404938"/>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Isso significa que a probabilidade da </a:t>
            </a:r>
            <a:r>
              <a:rPr lang="en-US" sz="3000" u="sng">
                <a:solidFill>
                  <a:srgbClr val="FF0000"/>
                </a:solidFill>
                <a:latin typeface="Arimo"/>
                <a:ea typeface="Arimo"/>
                <a:cs typeface="Arimo"/>
                <a:sym typeface="Arimo"/>
              </a:rPr>
              <a:t>media dos dados da população (µ)</a:t>
            </a:r>
            <a:r>
              <a:rPr lang="en-US" sz="3000">
                <a:solidFill>
                  <a:srgbClr val="FFFFFF"/>
                </a:solidFill>
                <a:latin typeface="Arimo"/>
                <a:ea typeface="Arimo"/>
                <a:cs typeface="Arimo"/>
                <a:sym typeface="Arimo"/>
              </a:rPr>
              <a:t> </a:t>
            </a:r>
            <a:r>
              <a:rPr lang="en-US" sz="3000">
                <a:solidFill>
                  <a:srgbClr val="000000"/>
                </a:solidFill>
                <a:latin typeface="Arimo"/>
                <a:ea typeface="Arimo"/>
                <a:cs typeface="Arimo"/>
                <a:sym typeface="Arimo"/>
              </a:rPr>
              <a:t>estar entre [7,27 ; 10,12] é de 95%</a:t>
            </a:r>
          </a:p>
        </p:txBody>
      </p:sp>
      <p:sp>
        <p:nvSpPr>
          <p:cNvPr name="TextBox 27" id="27"/>
          <p:cNvSpPr txBox="true"/>
          <p:nvPr/>
        </p:nvSpPr>
        <p:spPr>
          <a:xfrm rot="0">
            <a:off x="250117" y="5559683"/>
            <a:ext cx="8622941" cy="451156"/>
          </a:xfrm>
          <a:prstGeom prst="rect">
            <a:avLst/>
          </a:prstGeom>
        </p:spPr>
        <p:txBody>
          <a:bodyPr anchor="t" rtlCol="false" tIns="0" lIns="0" bIns="0" rIns="0">
            <a:spAutoFit/>
          </a:bodyPr>
          <a:lstStyle/>
          <a:p>
            <a:pPr algn="l">
              <a:lnSpc>
                <a:spcPts val="2160"/>
              </a:lnSpc>
            </a:pPr>
            <a:r>
              <a:rPr lang="en-US" sz="1800">
                <a:solidFill>
                  <a:srgbClr val="000000"/>
                </a:solidFill>
                <a:latin typeface="Arimo"/>
                <a:ea typeface="Arimo"/>
                <a:cs typeface="Arimo"/>
                <a:sym typeface="Arimo"/>
              </a:rPr>
              <a:t> = 4 </a:t>
            </a:r>
          </a:p>
        </p:txBody>
      </p:sp>
      <p:sp>
        <p:nvSpPr>
          <p:cNvPr name="Freeform 28" id="28"/>
          <p:cNvSpPr/>
          <p:nvPr/>
        </p:nvSpPr>
        <p:spPr>
          <a:xfrm flipH="false" flipV="false" rot="0">
            <a:off x="8920223" y="2917176"/>
            <a:ext cx="102660" cy="10506919"/>
          </a:xfrm>
          <a:custGeom>
            <a:avLst/>
            <a:gdLst/>
            <a:ahLst/>
            <a:cxnLst/>
            <a:rect r="r" b="b" t="t" l="l"/>
            <a:pathLst>
              <a:path h="10506919" w="102660">
                <a:moveTo>
                  <a:pt x="0" y="0"/>
                </a:moveTo>
                <a:lnTo>
                  <a:pt x="102660" y="0"/>
                </a:lnTo>
                <a:lnTo>
                  <a:pt x="102660" y="10506919"/>
                </a:lnTo>
                <a:lnTo>
                  <a:pt x="0" y="10506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8118" y="-95547"/>
            <a:ext cx="6599917" cy="9616290"/>
            <a:chOff x="0" y="0"/>
            <a:chExt cx="8799890" cy="12821720"/>
          </a:xfrm>
        </p:grpSpPr>
        <p:sp>
          <p:nvSpPr>
            <p:cNvPr name="Freeform 3" id="3"/>
            <p:cNvSpPr/>
            <p:nvPr/>
          </p:nvSpPr>
          <p:spPr>
            <a:xfrm flipH="false" flipV="false" rot="0">
              <a:off x="0" y="0"/>
              <a:ext cx="8799830" cy="12821666"/>
            </a:xfrm>
            <a:custGeom>
              <a:avLst/>
              <a:gdLst/>
              <a:ahLst/>
              <a:cxnLst/>
              <a:rect r="r" b="b" t="t" l="l"/>
              <a:pathLst>
                <a:path h="12821666" w="8799830">
                  <a:moveTo>
                    <a:pt x="2940304" y="0"/>
                  </a:moveTo>
                  <a:lnTo>
                    <a:pt x="0" y="5323967"/>
                  </a:lnTo>
                  <a:lnTo>
                    <a:pt x="4683379" y="11267567"/>
                  </a:lnTo>
                  <a:lnTo>
                    <a:pt x="3213354" y="12821666"/>
                  </a:lnTo>
                  <a:lnTo>
                    <a:pt x="8799830" y="12821666"/>
                  </a:lnTo>
                  <a:lnTo>
                    <a:pt x="8799830" y="0"/>
                  </a:lnTo>
                  <a:close/>
                </a:path>
              </a:pathLst>
            </a:custGeom>
            <a:blipFill>
              <a:blip r:embed="rId3"/>
              <a:stretch>
                <a:fillRect l="-59304" t="0" r="-59305" b="0"/>
              </a:stretch>
            </a:blipFill>
          </p:spPr>
        </p:sp>
      </p:grpSp>
      <p:sp>
        <p:nvSpPr>
          <p:cNvPr name="Freeform 4" id="4"/>
          <p:cNvSpPr/>
          <p:nvPr/>
        </p:nvSpPr>
        <p:spPr>
          <a:xfrm flipH="false" flipV="false" rot="0">
            <a:off x="10396343" y="3225625"/>
            <a:ext cx="4820847" cy="5747261"/>
          </a:xfrm>
          <a:custGeom>
            <a:avLst/>
            <a:gdLst/>
            <a:ahLst/>
            <a:cxnLst/>
            <a:rect r="r" b="b" t="t" l="l"/>
            <a:pathLst>
              <a:path h="5747261" w="4820847">
                <a:moveTo>
                  <a:pt x="0" y="0"/>
                </a:moveTo>
                <a:lnTo>
                  <a:pt x="4820847" y="0"/>
                </a:lnTo>
                <a:lnTo>
                  <a:pt x="4820847" y="5747261"/>
                </a:lnTo>
                <a:lnTo>
                  <a:pt x="0" y="5747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314537" y="8547785"/>
            <a:ext cx="2107614" cy="2659568"/>
          </a:xfrm>
          <a:custGeom>
            <a:avLst/>
            <a:gdLst/>
            <a:ahLst/>
            <a:cxnLst/>
            <a:rect r="r" b="b" t="t" l="l"/>
            <a:pathLst>
              <a:path h="2659568" w="2107614">
                <a:moveTo>
                  <a:pt x="0" y="0"/>
                </a:moveTo>
                <a:lnTo>
                  <a:pt x="2107614" y="0"/>
                </a:lnTo>
                <a:lnTo>
                  <a:pt x="2107614" y="2659568"/>
                </a:lnTo>
                <a:lnTo>
                  <a:pt x="0" y="265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98923" y="8072776"/>
            <a:ext cx="2458077" cy="3609585"/>
          </a:xfrm>
          <a:custGeom>
            <a:avLst/>
            <a:gdLst/>
            <a:ahLst/>
            <a:cxnLst/>
            <a:rect r="r" b="b" t="t" l="l"/>
            <a:pathLst>
              <a:path h="3609585" w="2458077">
                <a:moveTo>
                  <a:pt x="0" y="0"/>
                </a:moveTo>
                <a:lnTo>
                  <a:pt x="2458077" y="0"/>
                </a:lnTo>
                <a:lnTo>
                  <a:pt x="2458077" y="3609586"/>
                </a:lnTo>
                <a:lnTo>
                  <a:pt x="0" y="36095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463988" y="-761211"/>
            <a:ext cx="2329271" cy="3669803"/>
          </a:xfrm>
          <a:custGeom>
            <a:avLst/>
            <a:gdLst/>
            <a:ahLst/>
            <a:cxnLst/>
            <a:rect r="r" b="b" t="t" l="l"/>
            <a:pathLst>
              <a:path h="3669803" w="2329271">
                <a:moveTo>
                  <a:pt x="0" y="0"/>
                </a:moveTo>
                <a:lnTo>
                  <a:pt x="2329271" y="0"/>
                </a:lnTo>
                <a:lnTo>
                  <a:pt x="2329271" y="3669804"/>
                </a:lnTo>
                <a:lnTo>
                  <a:pt x="0" y="36698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542718" y="-1673405"/>
            <a:ext cx="3969027" cy="6174706"/>
          </a:xfrm>
          <a:custGeom>
            <a:avLst/>
            <a:gdLst/>
            <a:ahLst/>
            <a:cxnLst/>
            <a:rect r="r" b="b" t="t" l="l"/>
            <a:pathLst>
              <a:path h="6174706" w="3969027">
                <a:moveTo>
                  <a:pt x="0" y="0"/>
                </a:moveTo>
                <a:lnTo>
                  <a:pt x="3969026" y="0"/>
                </a:lnTo>
                <a:lnTo>
                  <a:pt x="3969026" y="6174705"/>
                </a:lnTo>
                <a:lnTo>
                  <a:pt x="0" y="61747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3778685" y="2387777"/>
            <a:ext cx="9141637" cy="14044669"/>
          </a:xfrm>
          <a:custGeom>
            <a:avLst/>
            <a:gdLst/>
            <a:ahLst/>
            <a:cxnLst/>
            <a:rect r="r" b="b" t="t" l="l"/>
            <a:pathLst>
              <a:path h="14044669" w="9141637">
                <a:moveTo>
                  <a:pt x="0" y="0"/>
                </a:moveTo>
                <a:lnTo>
                  <a:pt x="9141637" y="0"/>
                </a:lnTo>
                <a:lnTo>
                  <a:pt x="9141637" y="14044669"/>
                </a:lnTo>
                <a:lnTo>
                  <a:pt x="0" y="140446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028699" y="4076700"/>
            <a:ext cx="9797143" cy="2544927"/>
          </a:xfrm>
          <a:prstGeom prst="rect">
            <a:avLst/>
          </a:prstGeom>
        </p:spPr>
        <p:txBody>
          <a:bodyPr anchor="t" rtlCol="false" tIns="0" lIns="0" bIns="0" rIns="0">
            <a:spAutoFit/>
          </a:bodyPr>
          <a:lstStyle/>
          <a:p>
            <a:pPr algn="l">
              <a:lnSpc>
                <a:spcPts val="9900"/>
              </a:lnSpc>
            </a:pPr>
            <a:r>
              <a:rPr lang="en-US" sz="9000" b="true">
                <a:solidFill>
                  <a:srgbClr val="060644"/>
                </a:solidFill>
                <a:latin typeface="Poppins Bold"/>
                <a:ea typeface="Poppins Bold"/>
                <a:cs typeface="Poppins Bold"/>
                <a:sym typeface="Poppins Bold"/>
              </a:rPr>
              <a:t>Distribuição </a:t>
            </a:r>
          </a:p>
          <a:p>
            <a:pPr algn="l">
              <a:lnSpc>
                <a:spcPts val="9900"/>
              </a:lnSpc>
            </a:pPr>
            <a:r>
              <a:rPr lang="en-US" sz="9000" b="true">
                <a:solidFill>
                  <a:srgbClr val="060644"/>
                </a:solidFill>
                <a:latin typeface="Poppins Bold"/>
                <a:ea typeface="Poppins Bold"/>
                <a:cs typeface="Poppins Bold"/>
                <a:sym typeface="Poppins Bold"/>
              </a:rPr>
              <a:t>F de Snedecor</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0429"/>
            <a:ext cx="6624466" cy="969122"/>
          </a:xfrm>
          <a:custGeom>
            <a:avLst/>
            <a:gdLst/>
            <a:ahLst/>
            <a:cxnLst/>
            <a:rect r="r" b="b" t="t" l="l"/>
            <a:pathLst>
              <a:path h="969122" w="6624466">
                <a:moveTo>
                  <a:pt x="0" y="0"/>
                </a:moveTo>
                <a:lnTo>
                  <a:pt x="6624466" y="0"/>
                </a:lnTo>
                <a:lnTo>
                  <a:pt x="6624466" y="969122"/>
                </a:lnTo>
                <a:lnTo>
                  <a:pt x="0" y="9691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138342" y="1424278"/>
            <a:ext cx="13627934" cy="740122"/>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 e Fisher</a:t>
            </a:r>
          </a:p>
        </p:txBody>
      </p:sp>
      <p:sp>
        <p:nvSpPr>
          <p:cNvPr name="TextBox 4" id="4"/>
          <p:cNvSpPr txBox="true"/>
          <p:nvPr/>
        </p:nvSpPr>
        <p:spPr>
          <a:xfrm rot="0">
            <a:off x="1607003" y="8071009"/>
            <a:ext cx="14690612" cy="1523494"/>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Também conhecida como distribuição F, é uma distribuição de probabilidade contínua que surge frequentemente em análises estatísticas, particularmente na análise de variância (ANOVA) e em testes F.</a:t>
            </a:r>
          </a:p>
        </p:txBody>
      </p:sp>
      <p:sp>
        <p:nvSpPr>
          <p:cNvPr name="TextBox 5" id="5"/>
          <p:cNvSpPr txBox="true"/>
          <p:nvPr/>
        </p:nvSpPr>
        <p:spPr>
          <a:xfrm rot="0">
            <a:off x="1798694" y="2389557"/>
            <a:ext cx="14690612" cy="1523494"/>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A distribuição F de Snedecor foi criada em homenagem ao biólogo e estatístico britânico Ronald Fisher e ao matemático norte-americano George Waddel Snedecor.</a:t>
            </a:r>
          </a:p>
        </p:txBody>
      </p:sp>
      <p:grpSp>
        <p:nvGrpSpPr>
          <p:cNvPr name="Group 6" id="6"/>
          <p:cNvGrpSpPr>
            <a:grpSpLocks noChangeAspect="true"/>
          </p:cNvGrpSpPr>
          <p:nvPr/>
        </p:nvGrpSpPr>
        <p:grpSpPr>
          <a:xfrm rot="0">
            <a:off x="4948067" y="3532369"/>
            <a:ext cx="8391866" cy="4365074"/>
            <a:chOff x="0" y="0"/>
            <a:chExt cx="11189155" cy="5820099"/>
          </a:xfrm>
        </p:grpSpPr>
        <p:sp>
          <p:nvSpPr>
            <p:cNvPr name="Freeform 7" id="7" descr="Le test F de Fisher-Snedecor | lemakistatheux"/>
            <p:cNvSpPr/>
            <p:nvPr/>
          </p:nvSpPr>
          <p:spPr>
            <a:xfrm flipH="false" flipV="false" rot="0">
              <a:off x="0" y="0"/>
              <a:ext cx="11189208" cy="5820156"/>
            </a:xfrm>
            <a:custGeom>
              <a:avLst/>
              <a:gdLst/>
              <a:ahLst/>
              <a:cxnLst/>
              <a:rect r="r" b="b" t="t" l="l"/>
              <a:pathLst>
                <a:path h="5820156" w="11189208">
                  <a:moveTo>
                    <a:pt x="0" y="0"/>
                  </a:moveTo>
                  <a:lnTo>
                    <a:pt x="11189208" y="0"/>
                  </a:lnTo>
                  <a:lnTo>
                    <a:pt x="11189208" y="5820156"/>
                  </a:lnTo>
                  <a:lnTo>
                    <a:pt x="0" y="5820156"/>
                  </a:lnTo>
                  <a:lnTo>
                    <a:pt x="0" y="0"/>
                  </a:lnTo>
                  <a:close/>
                </a:path>
              </a:pathLst>
            </a:custGeom>
            <a:blipFill>
              <a:blip r:embed="rId5"/>
              <a:stretch>
                <a:fillRect l="0" t="0" r="0" b="-26174"/>
              </a:stretch>
            </a:blipFill>
          </p:spPr>
        </p:sp>
      </p:gr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487301"/>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a:t>
            </a:r>
          </a:p>
        </p:txBody>
      </p:sp>
      <p:sp>
        <p:nvSpPr>
          <p:cNvPr name="TextBox 3" id="3"/>
          <p:cNvSpPr txBox="true"/>
          <p:nvPr/>
        </p:nvSpPr>
        <p:spPr>
          <a:xfrm rot="0">
            <a:off x="363030" y="1980809"/>
            <a:ext cx="9621078"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Função densidade de probabilidade:</a:t>
            </a:r>
          </a:p>
        </p:txBody>
      </p:sp>
      <p:sp>
        <p:nvSpPr>
          <p:cNvPr name="TextBox 4" id="4"/>
          <p:cNvSpPr txBox="true"/>
          <p:nvPr/>
        </p:nvSpPr>
        <p:spPr>
          <a:xfrm rot="0">
            <a:off x="371815" y="6266814"/>
            <a:ext cx="14748439" cy="1015663"/>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Uma variável aleatória contínua F tem distribuição F de Snedecor com ϕ1 e ϕ2 graus de liberdade, denotada por Fϕ1 ϕ2 , se sua função densidade for dada por:</a:t>
            </a:r>
          </a:p>
        </p:txBody>
      </p:sp>
      <p:grpSp>
        <p:nvGrpSpPr>
          <p:cNvPr name="Group 5" id="5"/>
          <p:cNvGrpSpPr>
            <a:grpSpLocks noChangeAspect="true"/>
          </p:cNvGrpSpPr>
          <p:nvPr/>
        </p:nvGrpSpPr>
        <p:grpSpPr>
          <a:xfrm rot="0">
            <a:off x="683147" y="7486364"/>
            <a:ext cx="6638447" cy="1128870"/>
            <a:chOff x="0" y="0"/>
            <a:chExt cx="8851263" cy="1505160"/>
          </a:xfrm>
        </p:grpSpPr>
        <p:sp>
          <p:nvSpPr>
            <p:cNvPr name="Freeform 6" id="6"/>
            <p:cNvSpPr/>
            <p:nvPr/>
          </p:nvSpPr>
          <p:spPr>
            <a:xfrm flipH="false" flipV="false" rot="0">
              <a:off x="0" y="0"/>
              <a:ext cx="8851265" cy="1505204"/>
            </a:xfrm>
            <a:custGeom>
              <a:avLst/>
              <a:gdLst/>
              <a:ahLst/>
              <a:cxnLst/>
              <a:rect r="r" b="b" t="t" l="l"/>
              <a:pathLst>
                <a:path h="1505204" w="8851265">
                  <a:moveTo>
                    <a:pt x="0" y="0"/>
                  </a:moveTo>
                  <a:lnTo>
                    <a:pt x="8851265" y="0"/>
                  </a:lnTo>
                  <a:lnTo>
                    <a:pt x="8851265" y="1505204"/>
                  </a:lnTo>
                  <a:lnTo>
                    <a:pt x="0" y="1505204"/>
                  </a:lnTo>
                  <a:lnTo>
                    <a:pt x="0" y="0"/>
                  </a:lnTo>
                  <a:close/>
                </a:path>
              </a:pathLst>
            </a:custGeom>
            <a:blipFill>
              <a:blip r:embed="rId3"/>
              <a:stretch>
                <a:fillRect l="-799" t="0" r="-799" b="2"/>
              </a:stretch>
            </a:blipFill>
          </p:spPr>
        </p:sp>
      </p:grpSp>
      <p:grpSp>
        <p:nvGrpSpPr>
          <p:cNvPr name="Group 7" id="7"/>
          <p:cNvGrpSpPr>
            <a:grpSpLocks noChangeAspect="true"/>
          </p:cNvGrpSpPr>
          <p:nvPr/>
        </p:nvGrpSpPr>
        <p:grpSpPr>
          <a:xfrm rot="0">
            <a:off x="7393839" y="7282477"/>
            <a:ext cx="2743583" cy="1786187"/>
            <a:chOff x="0" y="0"/>
            <a:chExt cx="3658111" cy="2381583"/>
          </a:xfrm>
        </p:grpSpPr>
        <p:sp>
          <p:nvSpPr>
            <p:cNvPr name="Freeform 8" id="8"/>
            <p:cNvSpPr/>
            <p:nvPr/>
          </p:nvSpPr>
          <p:spPr>
            <a:xfrm flipH="false" flipV="false" rot="0">
              <a:off x="0" y="0"/>
              <a:ext cx="3658108" cy="2381631"/>
            </a:xfrm>
            <a:custGeom>
              <a:avLst/>
              <a:gdLst/>
              <a:ahLst/>
              <a:cxnLst/>
              <a:rect r="r" b="b" t="t" l="l"/>
              <a:pathLst>
                <a:path h="2381631" w="3658108">
                  <a:moveTo>
                    <a:pt x="0" y="0"/>
                  </a:moveTo>
                  <a:lnTo>
                    <a:pt x="3658108" y="0"/>
                  </a:lnTo>
                  <a:lnTo>
                    <a:pt x="3658108" y="2381631"/>
                  </a:lnTo>
                  <a:lnTo>
                    <a:pt x="0" y="2381631"/>
                  </a:lnTo>
                  <a:lnTo>
                    <a:pt x="0" y="0"/>
                  </a:lnTo>
                  <a:close/>
                </a:path>
              </a:pathLst>
            </a:custGeom>
            <a:blipFill>
              <a:blip r:embed="rId4"/>
              <a:stretch>
                <a:fillRect l="0" t="0" r="0" b="2"/>
              </a:stretch>
            </a:blipFill>
          </p:spPr>
        </p:sp>
      </p:grpSp>
      <p:sp>
        <p:nvSpPr>
          <p:cNvPr name="AutoShape 9" id="9"/>
          <p:cNvSpPr/>
          <p:nvPr/>
        </p:nvSpPr>
        <p:spPr>
          <a:xfrm rot="8647153">
            <a:off x="7093910" y="9121393"/>
            <a:ext cx="962087" cy="0"/>
          </a:xfrm>
          <a:prstGeom prst="line">
            <a:avLst/>
          </a:prstGeom>
          <a:ln cap="rnd" w="19050">
            <a:solidFill>
              <a:srgbClr val="0F9ED5"/>
            </a:solidFill>
            <a:prstDash val="solid"/>
            <a:headEnd type="none" len="sm" w="sm"/>
            <a:tailEnd type="triangle" len="med" w="lg"/>
          </a:ln>
        </p:spPr>
      </p:sp>
      <p:sp>
        <p:nvSpPr>
          <p:cNvPr name="TextBox 10" id="10"/>
          <p:cNvSpPr txBox="true"/>
          <p:nvPr/>
        </p:nvSpPr>
        <p:spPr>
          <a:xfrm rot="0">
            <a:off x="6571464" y="9465229"/>
            <a:ext cx="2484976" cy="553998"/>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Função gama</a:t>
            </a:r>
          </a:p>
        </p:txBody>
      </p:sp>
      <p:sp>
        <p:nvSpPr>
          <p:cNvPr name="AutoShape 11" id="11"/>
          <p:cNvSpPr/>
          <p:nvPr/>
        </p:nvSpPr>
        <p:spPr>
          <a:xfrm>
            <a:off x="9043459" y="9732703"/>
            <a:ext cx="575151" cy="19050"/>
          </a:xfrm>
          <a:prstGeom prst="line">
            <a:avLst/>
          </a:prstGeom>
          <a:ln cap="rnd" w="19050">
            <a:solidFill>
              <a:srgbClr val="0F9ED5"/>
            </a:solidFill>
            <a:prstDash val="solid"/>
            <a:headEnd type="none" len="sm" w="sm"/>
            <a:tailEnd type="triangle" len="med" w="lg"/>
          </a:ln>
        </p:spPr>
      </p:sp>
      <p:grpSp>
        <p:nvGrpSpPr>
          <p:cNvPr name="Group 12" id="12"/>
          <p:cNvGrpSpPr>
            <a:grpSpLocks noChangeAspect="true"/>
          </p:cNvGrpSpPr>
          <p:nvPr/>
        </p:nvGrpSpPr>
        <p:grpSpPr>
          <a:xfrm rot="0">
            <a:off x="9717620" y="9130918"/>
            <a:ext cx="3023097" cy="947654"/>
            <a:chOff x="0" y="0"/>
            <a:chExt cx="4030796" cy="1263539"/>
          </a:xfrm>
        </p:grpSpPr>
        <p:sp>
          <p:nvSpPr>
            <p:cNvPr name="Freeform 13" id="13"/>
            <p:cNvSpPr/>
            <p:nvPr/>
          </p:nvSpPr>
          <p:spPr>
            <a:xfrm flipH="false" flipV="false" rot="0">
              <a:off x="0" y="0"/>
              <a:ext cx="4030853" cy="1263523"/>
            </a:xfrm>
            <a:custGeom>
              <a:avLst/>
              <a:gdLst/>
              <a:ahLst/>
              <a:cxnLst/>
              <a:rect r="r" b="b" t="t" l="l"/>
              <a:pathLst>
                <a:path h="1263523" w="4030853">
                  <a:moveTo>
                    <a:pt x="0" y="0"/>
                  </a:moveTo>
                  <a:lnTo>
                    <a:pt x="4030853" y="0"/>
                  </a:lnTo>
                  <a:lnTo>
                    <a:pt x="4030853" y="1263523"/>
                  </a:lnTo>
                  <a:lnTo>
                    <a:pt x="0" y="1263523"/>
                  </a:lnTo>
                  <a:lnTo>
                    <a:pt x="0" y="0"/>
                  </a:lnTo>
                  <a:close/>
                </a:path>
              </a:pathLst>
            </a:custGeom>
            <a:blipFill>
              <a:blip r:embed="rId5"/>
              <a:stretch>
                <a:fillRect l="0" t="-31794" r="1" b="-11063"/>
              </a:stretch>
            </a:blipFill>
          </p:spPr>
        </p:sp>
      </p:grpSp>
      <p:sp>
        <p:nvSpPr>
          <p:cNvPr name="AutoShape 14" id="14"/>
          <p:cNvSpPr/>
          <p:nvPr/>
        </p:nvSpPr>
        <p:spPr>
          <a:xfrm>
            <a:off x="1474466" y="8973920"/>
            <a:ext cx="1487930" cy="19050"/>
          </a:xfrm>
          <a:prstGeom prst="line">
            <a:avLst/>
          </a:prstGeom>
          <a:ln cap="rnd" w="19050">
            <a:solidFill>
              <a:srgbClr val="0F9ED5"/>
            </a:solidFill>
            <a:prstDash val="solid"/>
            <a:headEnd type="none" len="sm" w="sm"/>
            <a:tailEnd type="triangle" len="med" w="lg"/>
          </a:ln>
        </p:spPr>
      </p:sp>
      <p:sp>
        <p:nvSpPr>
          <p:cNvPr name="AutoShape 15" id="15"/>
          <p:cNvSpPr/>
          <p:nvPr/>
        </p:nvSpPr>
        <p:spPr>
          <a:xfrm rot="3604310">
            <a:off x="2120278" y="8670941"/>
            <a:ext cx="836389" cy="0"/>
          </a:xfrm>
          <a:prstGeom prst="line">
            <a:avLst/>
          </a:prstGeom>
          <a:ln cap="rnd" w="19050">
            <a:solidFill>
              <a:srgbClr val="0F9ED5"/>
            </a:solidFill>
            <a:prstDash val="solid"/>
            <a:headEnd type="none" len="sm" w="sm"/>
            <a:tailEnd type="triangle" len="med" w="lg"/>
          </a:ln>
        </p:spPr>
      </p:sp>
      <p:sp>
        <p:nvSpPr>
          <p:cNvPr name="TextBox 16" id="16"/>
          <p:cNvSpPr txBox="true"/>
          <p:nvPr/>
        </p:nvSpPr>
        <p:spPr>
          <a:xfrm rot="0">
            <a:off x="2610716" y="8842628"/>
            <a:ext cx="2286000" cy="526881"/>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ϕ2 = n2 - 1</a:t>
            </a:r>
          </a:p>
        </p:txBody>
      </p:sp>
      <p:sp>
        <p:nvSpPr>
          <p:cNvPr name="TextBox 17" id="17"/>
          <p:cNvSpPr txBox="true"/>
          <p:nvPr/>
        </p:nvSpPr>
        <p:spPr>
          <a:xfrm rot="0">
            <a:off x="2538471" y="9381108"/>
            <a:ext cx="2286000" cy="526881"/>
          </a:xfrm>
          <a:prstGeom prst="rect">
            <a:avLst/>
          </a:prstGeom>
        </p:spPr>
        <p:txBody>
          <a:bodyPr anchor="t" rtlCol="false" tIns="0" lIns="0" bIns="0" rIns="0">
            <a:spAutoFit/>
          </a:bodyPr>
          <a:lstStyle/>
          <a:p>
            <a:pPr algn="just">
              <a:lnSpc>
                <a:spcPts val="3840"/>
              </a:lnSpc>
            </a:pPr>
            <a:r>
              <a:rPr lang="en-US" sz="3000">
                <a:solidFill>
                  <a:srgbClr val="FF0000"/>
                </a:solidFill>
                <a:latin typeface="Aptos"/>
                <a:ea typeface="Aptos"/>
                <a:cs typeface="Aptos"/>
                <a:sym typeface="Aptos"/>
              </a:rPr>
              <a:t>ϕ1 = n1 - 1</a:t>
            </a:r>
          </a:p>
        </p:txBody>
      </p:sp>
      <p:sp>
        <p:nvSpPr>
          <p:cNvPr name="TextBox 18" id="18"/>
          <p:cNvSpPr txBox="true"/>
          <p:nvPr/>
        </p:nvSpPr>
        <p:spPr>
          <a:xfrm rot="0">
            <a:off x="363030" y="2778209"/>
            <a:ext cx="17924970" cy="1477328"/>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Distribuição F é a razão entre duas variáveis aleatórias independentes com distribuição qui-quadrado, Assim, uma distribuição F com ϕ1 graus de liberdade no numerador, e ϕ2 graus de liberdade no denominador é expressa por: </a:t>
            </a:r>
          </a:p>
        </p:txBody>
      </p:sp>
      <p:grpSp>
        <p:nvGrpSpPr>
          <p:cNvPr name="Group 19" id="19"/>
          <p:cNvGrpSpPr>
            <a:grpSpLocks noChangeAspect="true"/>
          </p:cNvGrpSpPr>
          <p:nvPr/>
        </p:nvGrpSpPr>
        <p:grpSpPr>
          <a:xfrm rot="0">
            <a:off x="1709170" y="4371423"/>
            <a:ext cx="1989695" cy="1660041"/>
            <a:chOff x="0" y="0"/>
            <a:chExt cx="2652927" cy="2213388"/>
          </a:xfrm>
        </p:grpSpPr>
        <p:sp>
          <p:nvSpPr>
            <p:cNvPr name="Freeform 20" id="20"/>
            <p:cNvSpPr/>
            <p:nvPr/>
          </p:nvSpPr>
          <p:spPr>
            <a:xfrm flipH="false" flipV="false" rot="0">
              <a:off x="0" y="0"/>
              <a:ext cx="2652903" cy="2213356"/>
            </a:xfrm>
            <a:custGeom>
              <a:avLst/>
              <a:gdLst/>
              <a:ahLst/>
              <a:cxnLst/>
              <a:rect r="r" b="b" t="t" l="l"/>
              <a:pathLst>
                <a:path h="2213356" w="2652903">
                  <a:moveTo>
                    <a:pt x="0" y="0"/>
                  </a:moveTo>
                  <a:lnTo>
                    <a:pt x="2652903" y="0"/>
                  </a:lnTo>
                  <a:lnTo>
                    <a:pt x="2652903" y="2213356"/>
                  </a:lnTo>
                  <a:lnTo>
                    <a:pt x="0" y="2213356"/>
                  </a:lnTo>
                  <a:lnTo>
                    <a:pt x="0" y="0"/>
                  </a:lnTo>
                  <a:close/>
                </a:path>
              </a:pathLst>
            </a:custGeom>
            <a:blipFill>
              <a:blip r:embed="rId6"/>
              <a:stretch>
                <a:fillRect l="0" t="0" r="0" b="-1"/>
              </a:stretch>
            </a:blipFill>
          </p:spPr>
        </p:sp>
      </p:grpSp>
      <p:sp>
        <p:nvSpPr>
          <p:cNvPr name="AutoShape 21" id="21"/>
          <p:cNvSpPr/>
          <p:nvPr/>
        </p:nvSpPr>
        <p:spPr>
          <a:xfrm rot="384702">
            <a:off x="3447776" y="4767922"/>
            <a:ext cx="1896901" cy="0"/>
          </a:xfrm>
          <a:prstGeom prst="line">
            <a:avLst/>
          </a:prstGeom>
          <a:ln cap="rnd" w="19050">
            <a:solidFill>
              <a:srgbClr val="0F9ED5"/>
            </a:solidFill>
            <a:prstDash val="solid"/>
            <a:headEnd type="none" len="sm" w="sm"/>
            <a:tailEnd type="triangle" len="med" w="lg"/>
          </a:ln>
        </p:spPr>
      </p:sp>
      <p:sp>
        <p:nvSpPr>
          <p:cNvPr name="AutoShape 22" id="22"/>
          <p:cNvSpPr/>
          <p:nvPr/>
        </p:nvSpPr>
        <p:spPr>
          <a:xfrm rot="-668355">
            <a:off x="3435610" y="5241644"/>
            <a:ext cx="1921231" cy="0"/>
          </a:xfrm>
          <a:prstGeom prst="line">
            <a:avLst/>
          </a:prstGeom>
          <a:ln cap="rnd" w="19050">
            <a:solidFill>
              <a:srgbClr val="0F9ED5"/>
            </a:solidFill>
            <a:prstDash val="solid"/>
            <a:headEnd type="none" len="sm" w="sm"/>
            <a:tailEnd type="triangle" len="med" w="lg"/>
          </a:ln>
        </p:spPr>
      </p:sp>
      <p:sp>
        <p:nvSpPr>
          <p:cNvPr name="TextBox 23" id="23"/>
          <p:cNvSpPr txBox="true"/>
          <p:nvPr/>
        </p:nvSpPr>
        <p:spPr>
          <a:xfrm rot="0">
            <a:off x="5326042" y="4684231"/>
            <a:ext cx="3817958" cy="1200329"/>
          </a:xfrm>
          <a:prstGeom prst="rect">
            <a:avLst/>
          </a:prstGeom>
        </p:spPr>
        <p:txBody>
          <a:bodyPr anchor="t" rtlCol="false" tIns="0" lIns="0" bIns="0" rIns="0">
            <a:spAutoFit/>
          </a:bodyPr>
          <a:lstStyle/>
          <a:p>
            <a:pPr algn="l">
              <a:lnSpc>
                <a:spcPts val="3120"/>
              </a:lnSpc>
            </a:pPr>
            <a:r>
              <a:rPr lang="en-US" sz="2600">
                <a:solidFill>
                  <a:srgbClr val="000000"/>
                </a:solidFill>
                <a:latin typeface="Aptos"/>
                <a:ea typeface="Aptos"/>
                <a:cs typeface="Aptos"/>
                <a:sym typeface="Aptos"/>
              </a:rPr>
              <a:t>Duas variáveis aleatórias independentes com distribuição qui-quadrado</a:t>
            </a:r>
          </a:p>
        </p:txBody>
      </p:sp>
      <p:sp>
        <p:nvSpPr>
          <p:cNvPr name="Freeform 24" id="24"/>
          <p:cNvSpPr/>
          <p:nvPr/>
        </p:nvSpPr>
        <p:spPr>
          <a:xfrm flipH="false" flipV="false" rot="0">
            <a:off x="-577817" y="-723314"/>
            <a:ext cx="6624466" cy="969122"/>
          </a:xfrm>
          <a:custGeom>
            <a:avLst/>
            <a:gdLst/>
            <a:ahLst/>
            <a:cxnLst/>
            <a:rect r="r" b="b" t="t" l="l"/>
            <a:pathLst>
              <a:path h="969122" w="6624466">
                <a:moveTo>
                  <a:pt x="0" y="0"/>
                </a:moveTo>
                <a:lnTo>
                  <a:pt x="6624466" y="0"/>
                </a:lnTo>
                <a:lnTo>
                  <a:pt x="6624466" y="969122"/>
                </a:lnTo>
                <a:lnTo>
                  <a:pt x="0" y="9691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a:grpSpLocks noChangeAspect="true"/>
          </p:cNvGrpSpPr>
          <p:nvPr/>
        </p:nvGrpSpPr>
        <p:grpSpPr>
          <a:xfrm rot="0">
            <a:off x="11087101" y="7413374"/>
            <a:ext cx="7538732" cy="1748952"/>
            <a:chOff x="0" y="0"/>
            <a:chExt cx="10051643" cy="2331936"/>
          </a:xfrm>
        </p:grpSpPr>
        <p:sp>
          <p:nvSpPr>
            <p:cNvPr name="Freeform 26" id="26"/>
            <p:cNvSpPr/>
            <p:nvPr/>
          </p:nvSpPr>
          <p:spPr>
            <a:xfrm flipH="false" flipV="false" rot="0">
              <a:off x="0" y="0"/>
              <a:ext cx="10051669" cy="2331974"/>
            </a:xfrm>
            <a:custGeom>
              <a:avLst/>
              <a:gdLst/>
              <a:ahLst/>
              <a:cxnLst/>
              <a:rect r="r" b="b" t="t" l="l"/>
              <a:pathLst>
                <a:path h="2331974" w="10051669">
                  <a:moveTo>
                    <a:pt x="0" y="0"/>
                  </a:moveTo>
                  <a:lnTo>
                    <a:pt x="10051669" y="0"/>
                  </a:lnTo>
                  <a:lnTo>
                    <a:pt x="10051669" y="2331974"/>
                  </a:lnTo>
                  <a:lnTo>
                    <a:pt x="0" y="2331974"/>
                  </a:lnTo>
                  <a:lnTo>
                    <a:pt x="0" y="0"/>
                  </a:lnTo>
                  <a:close/>
                </a:path>
              </a:pathLst>
            </a:custGeom>
            <a:blipFill>
              <a:blip r:embed="rId9"/>
              <a:stretch>
                <a:fillRect l="0" t="0" r="-23145" b="1"/>
              </a:stretch>
            </a:blipFill>
          </p:spPr>
        </p:sp>
      </p:grpSp>
      <p:sp>
        <p:nvSpPr>
          <p:cNvPr name="TextBox 27" id="27"/>
          <p:cNvSpPr txBox="true"/>
          <p:nvPr/>
        </p:nvSpPr>
        <p:spPr>
          <a:xfrm rot="0">
            <a:off x="10754797" y="7968486"/>
            <a:ext cx="654346" cy="507831"/>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ou</a:t>
            </a:r>
          </a:p>
        </p:txBody>
      </p:sp>
      <p:grpSp>
        <p:nvGrpSpPr>
          <p:cNvPr name="Group 28" id="28"/>
          <p:cNvGrpSpPr>
            <a:grpSpLocks noChangeAspect="true"/>
          </p:cNvGrpSpPr>
          <p:nvPr/>
        </p:nvGrpSpPr>
        <p:grpSpPr>
          <a:xfrm rot="0">
            <a:off x="11409143" y="4402733"/>
            <a:ext cx="2646989" cy="1499950"/>
            <a:chOff x="0" y="0"/>
            <a:chExt cx="3529319" cy="1999933"/>
          </a:xfrm>
        </p:grpSpPr>
        <p:sp>
          <p:nvSpPr>
            <p:cNvPr name="Freeform 29" id="29"/>
            <p:cNvSpPr/>
            <p:nvPr/>
          </p:nvSpPr>
          <p:spPr>
            <a:xfrm flipH="false" flipV="false" rot="0">
              <a:off x="0" y="0"/>
              <a:ext cx="3529330" cy="1999996"/>
            </a:xfrm>
            <a:custGeom>
              <a:avLst/>
              <a:gdLst/>
              <a:ahLst/>
              <a:cxnLst/>
              <a:rect r="r" b="b" t="t" l="l"/>
              <a:pathLst>
                <a:path h="1999996" w="3529330">
                  <a:moveTo>
                    <a:pt x="0" y="0"/>
                  </a:moveTo>
                  <a:lnTo>
                    <a:pt x="3529330" y="0"/>
                  </a:lnTo>
                  <a:lnTo>
                    <a:pt x="3529330" y="1999996"/>
                  </a:lnTo>
                  <a:lnTo>
                    <a:pt x="0" y="1999996"/>
                  </a:lnTo>
                  <a:lnTo>
                    <a:pt x="0" y="0"/>
                  </a:lnTo>
                  <a:close/>
                </a:path>
              </a:pathLst>
            </a:custGeom>
            <a:blipFill>
              <a:blip r:embed="rId10"/>
              <a:stretch>
                <a:fillRect l="0" t="0" r="0" b="-21320"/>
              </a:stretch>
            </a:blipFill>
          </p:spPr>
        </p:sp>
      </p:grpSp>
      <p:grpSp>
        <p:nvGrpSpPr>
          <p:cNvPr name="Group 30" id="30"/>
          <p:cNvGrpSpPr>
            <a:grpSpLocks noChangeAspect="true"/>
          </p:cNvGrpSpPr>
          <p:nvPr/>
        </p:nvGrpSpPr>
        <p:grpSpPr>
          <a:xfrm rot="0">
            <a:off x="14746897" y="3983355"/>
            <a:ext cx="2113056" cy="844338"/>
            <a:chOff x="0" y="0"/>
            <a:chExt cx="2817408" cy="1125784"/>
          </a:xfrm>
        </p:grpSpPr>
        <p:sp>
          <p:nvSpPr>
            <p:cNvPr name="Freeform 31" id="31"/>
            <p:cNvSpPr/>
            <p:nvPr/>
          </p:nvSpPr>
          <p:spPr>
            <a:xfrm flipH="false" flipV="false" rot="0">
              <a:off x="0" y="0"/>
              <a:ext cx="2817368" cy="1125728"/>
            </a:xfrm>
            <a:custGeom>
              <a:avLst/>
              <a:gdLst/>
              <a:ahLst/>
              <a:cxnLst/>
              <a:rect r="r" b="b" t="t" l="l"/>
              <a:pathLst>
                <a:path h="1125728" w="2817368">
                  <a:moveTo>
                    <a:pt x="0" y="0"/>
                  </a:moveTo>
                  <a:lnTo>
                    <a:pt x="2817368" y="0"/>
                  </a:lnTo>
                  <a:lnTo>
                    <a:pt x="2817368" y="1125728"/>
                  </a:lnTo>
                  <a:lnTo>
                    <a:pt x="0" y="1125728"/>
                  </a:lnTo>
                  <a:lnTo>
                    <a:pt x="0" y="0"/>
                  </a:lnTo>
                  <a:close/>
                </a:path>
              </a:pathLst>
            </a:custGeom>
            <a:blipFill>
              <a:blip r:embed="rId11"/>
              <a:stretch>
                <a:fillRect l="0" t="0" r="-6846" b="-4"/>
              </a:stretch>
            </a:blipFill>
          </p:spPr>
        </p:sp>
      </p:grpSp>
      <p:grpSp>
        <p:nvGrpSpPr>
          <p:cNvPr name="Group 32" id="32"/>
          <p:cNvGrpSpPr>
            <a:grpSpLocks noChangeAspect="true"/>
          </p:cNvGrpSpPr>
          <p:nvPr/>
        </p:nvGrpSpPr>
        <p:grpSpPr>
          <a:xfrm rot="0">
            <a:off x="14871455" y="5194519"/>
            <a:ext cx="1982823" cy="844337"/>
            <a:chOff x="0" y="0"/>
            <a:chExt cx="2643764" cy="1125783"/>
          </a:xfrm>
        </p:grpSpPr>
        <p:sp>
          <p:nvSpPr>
            <p:cNvPr name="Freeform 33" id="33"/>
            <p:cNvSpPr/>
            <p:nvPr/>
          </p:nvSpPr>
          <p:spPr>
            <a:xfrm flipH="false" flipV="false" rot="0">
              <a:off x="0" y="0"/>
              <a:ext cx="2643759" cy="1125728"/>
            </a:xfrm>
            <a:custGeom>
              <a:avLst/>
              <a:gdLst/>
              <a:ahLst/>
              <a:cxnLst/>
              <a:rect r="r" b="b" t="t" l="l"/>
              <a:pathLst>
                <a:path h="1125728" w="2643759">
                  <a:moveTo>
                    <a:pt x="0" y="0"/>
                  </a:moveTo>
                  <a:lnTo>
                    <a:pt x="2643759" y="0"/>
                  </a:lnTo>
                  <a:lnTo>
                    <a:pt x="2643759" y="1125728"/>
                  </a:lnTo>
                  <a:lnTo>
                    <a:pt x="0" y="1125728"/>
                  </a:lnTo>
                  <a:lnTo>
                    <a:pt x="0" y="0"/>
                  </a:lnTo>
                  <a:close/>
                </a:path>
              </a:pathLst>
            </a:custGeom>
            <a:blipFill>
              <a:blip r:embed="rId12"/>
              <a:stretch>
                <a:fillRect l="0" t="0" r="-17565" b="-4"/>
              </a:stretch>
            </a:blipFill>
          </p:spPr>
        </p:sp>
      </p:grpSp>
      <p:sp>
        <p:nvSpPr>
          <p:cNvPr name="TextBox 34" id="34"/>
          <p:cNvSpPr txBox="true"/>
          <p:nvPr/>
        </p:nvSpPr>
        <p:spPr>
          <a:xfrm rot="0">
            <a:off x="9939474" y="4844381"/>
            <a:ext cx="654346" cy="507831"/>
          </a:xfrm>
          <a:prstGeom prst="rect">
            <a:avLst/>
          </a:prstGeom>
        </p:spPr>
        <p:txBody>
          <a:bodyPr anchor="t" rtlCol="false" tIns="0" lIns="0" bIns="0" rIns="0">
            <a:spAutoFit/>
          </a:bodyPr>
          <a:lstStyle/>
          <a:p>
            <a:pPr algn="l">
              <a:lnSpc>
                <a:spcPts val="3960"/>
              </a:lnSpc>
            </a:pPr>
            <a:r>
              <a:rPr lang="en-US" sz="3300">
                <a:solidFill>
                  <a:srgbClr val="000000"/>
                </a:solidFill>
                <a:latin typeface="Aptos"/>
                <a:ea typeface="Aptos"/>
                <a:cs typeface="Aptos"/>
                <a:sym typeface="Aptos"/>
              </a:rPr>
              <a:t>ou</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143000"/>
            <a:ext cx="14777654"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FUNÇÃO DENSIDADE DE PROBABILIDADE</a:t>
            </a:r>
          </a:p>
        </p:txBody>
      </p:sp>
      <p:sp>
        <p:nvSpPr>
          <p:cNvPr name="TextBox 7" id="7"/>
          <p:cNvSpPr txBox="true"/>
          <p:nvPr/>
        </p:nvSpPr>
        <p:spPr>
          <a:xfrm rot="0">
            <a:off x="1028700" y="3223524"/>
            <a:ext cx="10179086" cy="3868528"/>
          </a:xfrm>
          <a:prstGeom prst="rect">
            <a:avLst/>
          </a:prstGeom>
        </p:spPr>
        <p:txBody>
          <a:bodyPr anchor="t" rtlCol="false" tIns="0" lIns="0" bIns="0" rIns="0">
            <a:spAutoFit/>
          </a:bodyPr>
          <a:lstStyle/>
          <a:p>
            <a:pPr algn="l">
              <a:lnSpc>
                <a:spcPts val="3419"/>
              </a:lnSpc>
            </a:pPr>
            <a:r>
              <a:rPr lang="en-US" sz="3108">
                <a:solidFill>
                  <a:srgbClr val="051838"/>
                </a:solidFill>
                <a:latin typeface="Montserrat"/>
                <a:ea typeface="Montserrat"/>
                <a:cs typeface="Montserrat"/>
                <a:sym typeface="Montserrat"/>
              </a:rPr>
              <a:t>Em probabilidade e estatística, a função de densidade de probabilidade (FDP) de uma variável aleatória continua é a função que quantifica a probabilidade relativa de uma variável aleatória assumir um valor específico. A probabilidade de uma variável aleatória contínua assumir um valor dentro de um intervalo específico é calculada pela integral da função densidade de probabilidade sobre o intervalo.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2200" y="629025"/>
            <a:ext cx="10825200" cy="1199625"/>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a:t>
            </a:r>
          </a:p>
          <a:p>
            <a:pPr algn="ctr">
              <a:lnSpc>
                <a:spcPts val="5434"/>
              </a:lnSpc>
            </a:pPr>
          </a:p>
        </p:txBody>
      </p:sp>
      <p:sp>
        <p:nvSpPr>
          <p:cNvPr name="TextBox 3" id="3"/>
          <p:cNvSpPr txBox="true"/>
          <p:nvPr/>
        </p:nvSpPr>
        <p:spPr>
          <a:xfrm rot="0">
            <a:off x="1612150" y="2468100"/>
            <a:ext cx="15012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Distribuição F com m crescendo	                    Distribuição F com n crescendo</a:t>
            </a:r>
          </a:p>
          <a:p>
            <a:pPr algn="l" marL="482600" indent="-241300" lvl="1">
              <a:lnSpc>
                <a:spcPts val="4800"/>
              </a:lnSpc>
            </a:pPr>
          </a:p>
        </p:txBody>
      </p:sp>
      <p:grpSp>
        <p:nvGrpSpPr>
          <p:cNvPr name="Group 4" id="4"/>
          <p:cNvGrpSpPr>
            <a:grpSpLocks noChangeAspect="true"/>
          </p:cNvGrpSpPr>
          <p:nvPr/>
        </p:nvGrpSpPr>
        <p:grpSpPr>
          <a:xfrm rot="0">
            <a:off x="1354012" y="3678800"/>
            <a:ext cx="5144759" cy="3228186"/>
            <a:chOff x="0" y="0"/>
            <a:chExt cx="6859679" cy="4304248"/>
          </a:xfrm>
        </p:grpSpPr>
        <p:sp>
          <p:nvSpPr>
            <p:cNvPr name="Freeform 5" id="5"/>
            <p:cNvSpPr/>
            <p:nvPr/>
          </p:nvSpPr>
          <p:spPr>
            <a:xfrm flipH="false" flipV="false" rot="0">
              <a:off x="0" y="0"/>
              <a:ext cx="6859651" cy="4304284"/>
            </a:xfrm>
            <a:custGeom>
              <a:avLst/>
              <a:gdLst/>
              <a:ahLst/>
              <a:cxnLst/>
              <a:rect r="r" b="b" t="t" l="l"/>
              <a:pathLst>
                <a:path h="4304284" w="6859651">
                  <a:moveTo>
                    <a:pt x="0" y="0"/>
                  </a:moveTo>
                  <a:lnTo>
                    <a:pt x="6859651" y="0"/>
                  </a:lnTo>
                  <a:lnTo>
                    <a:pt x="6859651" y="4304284"/>
                  </a:lnTo>
                  <a:lnTo>
                    <a:pt x="0" y="4304284"/>
                  </a:lnTo>
                  <a:lnTo>
                    <a:pt x="0" y="0"/>
                  </a:lnTo>
                  <a:close/>
                </a:path>
              </a:pathLst>
            </a:custGeom>
            <a:blipFill>
              <a:blip r:embed="rId3"/>
              <a:stretch>
                <a:fillRect l="0" t="0" r="0" b="-19526"/>
              </a:stretch>
            </a:blipFill>
          </p:spPr>
        </p:sp>
      </p:grpSp>
      <p:grpSp>
        <p:nvGrpSpPr>
          <p:cNvPr name="Group 6" id="6"/>
          <p:cNvGrpSpPr>
            <a:grpSpLocks noChangeAspect="true"/>
          </p:cNvGrpSpPr>
          <p:nvPr/>
        </p:nvGrpSpPr>
        <p:grpSpPr>
          <a:xfrm rot="0">
            <a:off x="10809515" y="3374285"/>
            <a:ext cx="5831450" cy="3538429"/>
            <a:chOff x="0" y="0"/>
            <a:chExt cx="7775267" cy="4717905"/>
          </a:xfrm>
        </p:grpSpPr>
        <p:sp>
          <p:nvSpPr>
            <p:cNvPr name="Freeform 7" id="7"/>
            <p:cNvSpPr/>
            <p:nvPr/>
          </p:nvSpPr>
          <p:spPr>
            <a:xfrm flipH="false" flipV="false" rot="0">
              <a:off x="0" y="0"/>
              <a:ext cx="7775321" cy="4717923"/>
            </a:xfrm>
            <a:custGeom>
              <a:avLst/>
              <a:gdLst/>
              <a:ahLst/>
              <a:cxnLst/>
              <a:rect r="r" b="b" t="t" l="l"/>
              <a:pathLst>
                <a:path h="4717923" w="7775321">
                  <a:moveTo>
                    <a:pt x="0" y="0"/>
                  </a:moveTo>
                  <a:lnTo>
                    <a:pt x="7775321" y="0"/>
                  </a:lnTo>
                  <a:lnTo>
                    <a:pt x="7775321" y="4717923"/>
                  </a:lnTo>
                  <a:lnTo>
                    <a:pt x="0" y="4717923"/>
                  </a:lnTo>
                  <a:lnTo>
                    <a:pt x="0" y="0"/>
                  </a:lnTo>
                  <a:close/>
                </a:path>
              </a:pathLst>
            </a:custGeom>
            <a:blipFill>
              <a:blip r:embed="rId4"/>
              <a:stretch>
                <a:fillRect l="0" t="0" r="0" b="-23602"/>
              </a:stretch>
            </a:blipFill>
          </p:spPr>
        </p:sp>
      </p:grpSp>
      <p:grpSp>
        <p:nvGrpSpPr>
          <p:cNvPr name="Group 8" id="8"/>
          <p:cNvGrpSpPr>
            <a:grpSpLocks noChangeAspect="true"/>
          </p:cNvGrpSpPr>
          <p:nvPr/>
        </p:nvGrpSpPr>
        <p:grpSpPr>
          <a:xfrm rot="0">
            <a:off x="8065950" y="3102800"/>
            <a:ext cx="1797762" cy="1152000"/>
            <a:chOff x="0" y="0"/>
            <a:chExt cx="2397016" cy="1536000"/>
          </a:xfrm>
        </p:grpSpPr>
        <p:sp>
          <p:nvSpPr>
            <p:cNvPr name="Freeform 9" id="9"/>
            <p:cNvSpPr/>
            <p:nvPr/>
          </p:nvSpPr>
          <p:spPr>
            <a:xfrm flipH="false" flipV="false" rot="0">
              <a:off x="0" y="0"/>
              <a:ext cx="2396998" cy="1535938"/>
            </a:xfrm>
            <a:custGeom>
              <a:avLst/>
              <a:gdLst/>
              <a:ahLst/>
              <a:cxnLst/>
              <a:rect r="r" b="b" t="t" l="l"/>
              <a:pathLst>
                <a:path h="1535938" w="2396998">
                  <a:moveTo>
                    <a:pt x="0" y="0"/>
                  </a:moveTo>
                  <a:lnTo>
                    <a:pt x="2396998" y="0"/>
                  </a:lnTo>
                  <a:lnTo>
                    <a:pt x="2396998" y="1535938"/>
                  </a:lnTo>
                  <a:lnTo>
                    <a:pt x="0" y="1535938"/>
                  </a:lnTo>
                  <a:lnTo>
                    <a:pt x="0" y="0"/>
                  </a:lnTo>
                  <a:close/>
                </a:path>
              </a:pathLst>
            </a:custGeom>
            <a:blipFill>
              <a:blip r:embed="rId5"/>
              <a:stretch>
                <a:fillRect l="0" t="0" r="0" b="-7292"/>
              </a:stretch>
            </a:blipFill>
          </p:spPr>
        </p:sp>
      </p:grpSp>
    </p:spTree>
  </p:cSld>
  <p:clrMapOvr>
    <a:masterClrMapping/>
  </p:clrMapOvr>
  <p:transition spd="fast">
    <p:fade/>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2200" y="629025"/>
            <a:ext cx="10825200" cy="1199625"/>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a:t>
            </a:r>
          </a:p>
          <a:p>
            <a:pPr algn="ctr">
              <a:lnSpc>
                <a:spcPts val="5434"/>
              </a:lnSpc>
            </a:pPr>
          </a:p>
        </p:txBody>
      </p:sp>
      <p:sp>
        <p:nvSpPr>
          <p:cNvPr name="TextBox 3" id="3"/>
          <p:cNvSpPr txBox="true"/>
          <p:nvPr/>
        </p:nvSpPr>
        <p:spPr>
          <a:xfrm rot="0">
            <a:off x="1612150" y="2468100"/>
            <a:ext cx="15012300"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Gráfico da FDP:</a:t>
            </a:r>
          </a:p>
          <a:p>
            <a:pPr algn="l" marL="482600" indent="-241300" lvl="1">
              <a:lnSpc>
                <a:spcPts val="4800"/>
              </a:lnSpc>
            </a:pPr>
          </a:p>
        </p:txBody>
      </p:sp>
      <p:grpSp>
        <p:nvGrpSpPr>
          <p:cNvPr name="Group 4" id="4"/>
          <p:cNvGrpSpPr>
            <a:grpSpLocks noChangeAspect="true"/>
          </p:cNvGrpSpPr>
          <p:nvPr/>
        </p:nvGrpSpPr>
        <p:grpSpPr>
          <a:xfrm rot="0">
            <a:off x="284625" y="3512044"/>
            <a:ext cx="8270987" cy="6158250"/>
            <a:chOff x="0" y="0"/>
            <a:chExt cx="11027983" cy="8211000"/>
          </a:xfrm>
        </p:grpSpPr>
        <p:sp>
          <p:nvSpPr>
            <p:cNvPr name="Freeform 5" id="5"/>
            <p:cNvSpPr/>
            <p:nvPr/>
          </p:nvSpPr>
          <p:spPr>
            <a:xfrm flipH="false" flipV="false" rot="0">
              <a:off x="0" y="0"/>
              <a:ext cx="11028045" cy="8211058"/>
            </a:xfrm>
            <a:custGeom>
              <a:avLst/>
              <a:gdLst/>
              <a:ahLst/>
              <a:cxnLst/>
              <a:rect r="r" b="b" t="t" l="l"/>
              <a:pathLst>
                <a:path h="8211058" w="11028045">
                  <a:moveTo>
                    <a:pt x="0" y="0"/>
                  </a:moveTo>
                  <a:lnTo>
                    <a:pt x="11028045" y="0"/>
                  </a:lnTo>
                  <a:lnTo>
                    <a:pt x="11028045" y="8211058"/>
                  </a:lnTo>
                  <a:lnTo>
                    <a:pt x="0" y="8211058"/>
                  </a:lnTo>
                  <a:lnTo>
                    <a:pt x="0" y="0"/>
                  </a:lnTo>
                  <a:close/>
                </a:path>
              </a:pathLst>
            </a:custGeom>
            <a:blipFill>
              <a:blip r:embed="rId3"/>
              <a:stretch>
                <a:fillRect l="0" t="0" r="0" b="-961"/>
              </a:stretch>
            </a:blipFill>
          </p:spPr>
        </p:sp>
      </p:grpSp>
      <p:grpSp>
        <p:nvGrpSpPr>
          <p:cNvPr name="Group 6" id="6"/>
          <p:cNvGrpSpPr>
            <a:grpSpLocks noChangeAspect="true"/>
          </p:cNvGrpSpPr>
          <p:nvPr/>
        </p:nvGrpSpPr>
        <p:grpSpPr>
          <a:xfrm rot="0">
            <a:off x="14198242" y="2275444"/>
            <a:ext cx="3332400" cy="1236600"/>
            <a:chOff x="0" y="0"/>
            <a:chExt cx="4443200" cy="1648800"/>
          </a:xfrm>
        </p:grpSpPr>
        <p:sp>
          <p:nvSpPr>
            <p:cNvPr name="Freeform 7" id="7"/>
            <p:cNvSpPr/>
            <p:nvPr/>
          </p:nvSpPr>
          <p:spPr>
            <a:xfrm flipH="false" flipV="false" rot="0">
              <a:off x="0" y="0"/>
              <a:ext cx="4443222" cy="1648841"/>
            </a:xfrm>
            <a:custGeom>
              <a:avLst/>
              <a:gdLst/>
              <a:ahLst/>
              <a:cxnLst/>
              <a:rect r="r" b="b" t="t" l="l"/>
              <a:pathLst>
                <a:path h="1648841" w="4443222">
                  <a:moveTo>
                    <a:pt x="0" y="0"/>
                  </a:moveTo>
                  <a:lnTo>
                    <a:pt x="4443222" y="0"/>
                  </a:lnTo>
                  <a:lnTo>
                    <a:pt x="4443222" y="1648841"/>
                  </a:lnTo>
                  <a:lnTo>
                    <a:pt x="0" y="1648841"/>
                  </a:lnTo>
                  <a:lnTo>
                    <a:pt x="0" y="0"/>
                  </a:lnTo>
                  <a:close/>
                </a:path>
              </a:pathLst>
            </a:custGeom>
            <a:blipFill>
              <a:blip r:embed="rId4"/>
              <a:stretch>
                <a:fillRect l="0" t="0" r="0" b="-11"/>
              </a:stretch>
            </a:blipFill>
          </p:spPr>
        </p:sp>
      </p:grpSp>
      <p:grpSp>
        <p:nvGrpSpPr>
          <p:cNvPr name="Group 8" id="8"/>
          <p:cNvGrpSpPr>
            <a:grpSpLocks noChangeAspect="true"/>
          </p:cNvGrpSpPr>
          <p:nvPr/>
        </p:nvGrpSpPr>
        <p:grpSpPr>
          <a:xfrm rot="0">
            <a:off x="8784219" y="3512048"/>
            <a:ext cx="9012550" cy="6774952"/>
            <a:chOff x="0" y="0"/>
            <a:chExt cx="12016733" cy="9033269"/>
          </a:xfrm>
        </p:grpSpPr>
        <p:sp>
          <p:nvSpPr>
            <p:cNvPr name="Freeform 9" id="9"/>
            <p:cNvSpPr/>
            <p:nvPr/>
          </p:nvSpPr>
          <p:spPr>
            <a:xfrm flipH="false" flipV="false" rot="0">
              <a:off x="0" y="0"/>
              <a:ext cx="12016740" cy="9033256"/>
            </a:xfrm>
            <a:custGeom>
              <a:avLst/>
              <a:gdLst/>
              <a:ahLst/>
              <a:cxnLst/>
              <a:rect r="r" b="b" t="t" l="l"/>
              <a:pathLst>
                <a:path h="9033256" w="12016740">
                  <a:moveTo>
                    <a:pt x="0" y="0"/>
                  </a:moveTo>
                  <a:lnTo>
                    <a:pt x="12016740" y="0"/>
                  </a:lnTo>
                  <a:lnTo>
                    <a:pt x="12016740" y="9033256"/>
                  </a:lnTo>
                  <a:lnTo>
                    <a:pt x="0" y="9033256"/>
                  </a:lnTo>
                  <a:lnTo>
                    <a:pt x="0" y="0"/>
                  </a:lnTo>
                  <a:close/>
                </a:path>
              </a:pathLst>
            </a:custGeom>
            <a:blipFill>
              <a:blip r:embed="rId5"/>
              <a:stretch>
                <a:fillRect l="0" t="0" r="0" b="0"/>
              </a:stretch>
            </a:blipFill>
          </p:spPr>
        </p:sp>
      </p:grpSp>
      <p:sp>
        <p:nvSpPr>
          <p:cNvPr name="TextBox 10" id="10"/>
          <p:cNvSpPr txBox="true"/>
          <p:nvPr/>
        </p:nvSpPr>
        <p:spPr>
          <a:xfrm rot="0">
            <a:off x="10414997" y="2439244"/>
            <a:ext cx="6704188" cy="6712350"/>
          </a:xfrm>
          <a:prstGeom prst="rect">
            <a:avLst/>
          </a:prstGeom>
        </p:spPr>
        <p:txBody>
          <a:bodyPr anchor="t" rtlCol="false" tIns="0" lIns="0" bIns="0" rIns="0">
            <a:spAutoFit/>
          </a:bodyPr>
          <a:lstStyle/>
          <a:p>
            <a:pPr algn="l" marL="482600" indent="-241300" lvl="1">
              <a:lnSpc>
                <a:spcPts val="4800"/>
              </a:lnSpc>
              <a:buAutoNum type="arabicPeriod" startAt="1"/>
            </a:pPr>
            <a:r>
              <a:rPr lang="en-US" sz="4000">
                <a:solidFill>
                  <a:srgbClr val="0E2841"/>
                </a:solidFill>
                <a:latin typeface="Barlow"/>
                <a:ea typeface="Barlow"/>
                <a:cs typeface="Barlow"/>
                <a:sym typeface="Barlow"/>
              </a:rPr>
              <a:t>Gráfico da FDA:</a:t>
            </a:r>
          </a:p>
          <a:p>
            <a:pPr algn="l" marL="482600" indent="-241300" lvl="1">
              <a:lnSpc>
                <a:spcPts val="4800"/>
              </a:lnSpc>
            </a:pPr>
          </a:p>
        </p:txBody>
      </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487301"/>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a:t>
            </a:r>
          </a:p>
        </p:txBody>
      </p:sp>
      <p:sp>
        <p:nvSpPr>
          <p:cNvPr name="TextBox 3" id="3"/>
          <p:cNvSpPr txBox="true"/>
          <p:nvPr/>
        </p:nvSpPr>
        <p:spPr>
          <a:xfrm rot="0">
            <a:off x="363030" y="1980809"/>
            <a:ext cx="9621078" cy="4397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Primeiros passos e utilização da Distribuição F</a:t>
            </a:r>
          </a:p>
        </p:txBody>
      </p:sp>
      <p:sp>
        <p:nvSpPr>
          <p:cNvPr name="TextBox 4" id="4"/>
          <p:cNvSpPr txBox="true"/>
          <p:nvPr/>
        </p:nvSpPr>
        <p:spPr>
          <a:xfrm rot="0">
            <a:off x="363030" y="2563146"/>
            <a:ext cx="17924970" cy="2308324"/>
          </a:xfrm>
          <a:prstGeom prst="rect">
            <a:avLst/>
          </a:prstGeom>
        </p:spPr>
        <p:txBody>
          <a:bodyPr anchor="t" rtlCol="false" tIns="0" lIns="0" bIns="0" rIns="0">
            <a:spAutoFit/>
          </a:bodyPr>
          <a:lstStyle/>
          <a:p>
            <a:pPr algn="l">
              <a:lnSpc>
                <a:spcPts val="3600"/>
              </a:lnSpc>
            </a:pPr>
            <a:r>
              <a:rPr lang="en-US" sz="3000">
                <a:solidFill>
                  <a:srgbClr val="000000"/>
                </a:solidFill>
                <a:latin typeface="Aptos"/>
                <a:ea typeface="Aptos"/>
                <a:cs typeface="Aptos"/>
                <a:sym typeface="Aptos"/>
              </a:rPr>
              <a:t>Possuindo dois parâmetros: graus de liberdade do numerador e grau de liberdade no denominador, que são denominados, comumente, por ϕ1 e ϕ2 respectivamente, ela encontra-se tabelada para as probabilidades mais utilizadas nos testes de hipóteses: 1%, 5% e 10%. Tal como a distribuição χ2 , esta distribuição de probabilidades não apresenta uma forma fixa, mas sim variável de acordo com os graus de liberdade envolvidos:</a:t>
            </a:r>
          </a:p>
        </p:txBody>
      </p:sp>
      <p:grpSp>
        <p:nvGrpSpPr>
          <p:cNvPr name="Group 5" id="5"/>
          <p:cNvGrpSpPr>
            <a:grpSpLocks noChangeAspect="true"/>
          </p:cNvGrpSpPr>
          <p:nvPr/>
        </p:nvGrpSpPr>
        <p:grpSpPr>
          <a:xfrm rot="0">
            <a:off x="4098471" y="4474029"/>
            <a:ext cx="9423811" cy="5927271"/>
            <a:chOff x="0" y="0"/>
            <a:chExt cx="12565081" cy="7903028"/>
          </a:xfrm>
        </p:grpSpPr>
        <p:sp>
          <p:nvSpPr>
            <p:cNvPr name="Freeform 6" id="6"/>
            <p:cNvSpPr/>
            <p:nvPr/>
          </p:nvSpPr>
          <p:spPr>
            <a:xfrm flipH="false" flipV="false" rot="0">
              <a:off x="0" y="0"/>
              <a:ext cx="12565126" cy="7903083"/>
            </a:xfrm>
            <a:custGeom>
              <a:avLst/>
              <a:gdLst/>
              <a:ahLst/>
              <a:cxnLst/>
              <a:rect r="r" b="b" t="t" l="l"/>
              <a:pathLst>
                <a:path h="7903083" w="12565126">
                  <a:moveTo>
                    <a:pt x="0" y="0"/>
                  </a:moveTo>
                  <a:lnTo>
                    <a:pt x="12565126" y="0"/>
                  </a:lnTo>
                  <a:lnTo>
                    <a:pt x="12565126" y="7903083"/>
                  </a:lnTo>
                  <a:lnTo>
                    <a:pt x="0" y="7903083"/>
                  </a:lnTo>
                  <a:lnTo>
                    <a:pt x="0" y="0"/>
                  </a:lnTo>
                  <a:close/>
                </a:path>
              </a:pathLst>
            </a:custGeom>
            <a:blipFill>
              <a:blip r:embed="rId2"/>
              <a:stretch>
                <a:fillRect l="0" t="-5405" r="0" b="-5405"/>
              </a:stretch>
            </a:blipFill>
          </p:spPr>
        </p:sp>
      </p:grpSp>
      <p:grpSp>
        <p:nvGrpSpPr>
          <p:cNvPr name="Group 7" id="7"/>
          <p:cNvGrpSpPr>
            <a:grpSpLocks noChangeAspect="true"/>
          </p:cNvGrpSpPr>
          <p:nvPr/>
        </p:nvGrpSpPr>
        <p:grpSpPr>
          <a:xfrm rot="0">
            <a:off x="11352361" y="7723854"/>
            <a:ext cx="1826899" cy="1524217"/>
            <a:chOff x="0" y="0"/>
            <a:chExt cx="2435865" cy="2032289"/>
          </a:xfrm>
        </p:grpSpPr>
        <p:sp>
          <p:nvSpPr>
            <p:cNvPr name="Freeform 8" id="8"/>
            <p:cNvSpPr/>
            <p:nvPr/>
          </p:nvSpPr>
          <p:spPr>
            <a:xfrm flipH="false" flipV="false" rot="0">
              <a:off x="0" y="0"/>
              <a:ext cx="2435860" cy="2032254"/>
            </a:xfrm>
            <a:custGeom>
              <a:avLst/>
              <a:gdLst/>
              <a:ahLst/>
              <a:cxnLst/>
              <a:rect r="r" b="b" t="t" l="l"/>
              <a:pathLst>
                <a:path h="2032254" w="2435860">
                  <a:moveTo>
                    <a:pt x="0" y="0"/>
                  </a:moveTo>
                  <a:lnTo>
                    <a:pt x="2435860" y="0"/>
                  </a:lnTo>
                  <a:lnTo>
                    <a:pt x="2435860" y="2032254"/>
                  </a:lnTo>
                  <a:lnTo>
                    <a:pt x="0" y="2032254"/>
                  </a:lnTo>
                  <a:lnTo>
                    <a:pt x="0" y="0"/>
                  </a:lnTo>
                  <a:close/>
                </a:path>
              </a:pathLst>
            </a:custGeom>
            <a:blipFill>
              <a:blip r:embed="rId3"/>
              <a:stretch>
                <a:fillRect l="0" t="0" r="0" b="-1"/>
              </a:stretch>
            </a:blipFill>
          </p:spPr>
        </p:sp>
      </p:grpSp>
      <p:sp>
        <p:nvSpPr>
          <p:cNvPr name="TextBox 9" id="9"/>
          <p:cNvSpPr txBox="true"/>
          <p:nvPr/>
        </p:nvSpPr>
        <p:spPr>
          <a:xfrm rot="0">
            <a:off x="11443801" y="5237250"/>
            <a:ext cx="6252802" cy="1939885"/>
          </a:xfrm>
          <a:prstGeom prst="rect">
            <a:avLst/>
          </a:prstGeom>
        </p:spPr>
        <p:txBody>
          <a:bodyPr anchor="t" rtlCol="false" tIns="0" lIns="0" bIns="0" rIns="0">
            <a:spAutoFit/>
          </a:bodyPr>
          <a:lstStyle/>
          <a:p>
            <a:pPr algn="l">
              <a:lnSpc>
                <a:spcPts val="2160"/>
              </a:lnSpc>
            </a:pPr>
            <a:r>
              <a:rPr lang="en-US" sz="1800">
                <a:solidFill>
                  <a:srgbClr val="000000"/>
                </a:solidFill>
                <a:latin typeface="Aptos"/>
                <a:ea typeface="Aptos"/>
                <a:cs typeface="Aptos"/>
                <a:sym typeface="Aptos"/>
              </a:rPr>
              <a:t>Em geral, utiliza-se a distribuição F para se tomar decisões sobre as populações a partir das estimativas das variâncias (obtidas das amostras) quando se testa hipóteses (inferências sobre as populações). As hipóteses são as mais diversas, porém, em geral, esta distribuição é utilizada para se decidir se os dados podem ser considerados como advindos, ou não, de uma mesma população básica.</a:t>
            </a:r>
          </a:p>
        </p:txBody>
      </p:sp>
      <p:sp>
        <p:nvSpPr>
          <p:cNvPr name="Freeform 10" id="10"/>
          <p:cNvSpPr/>
          <p:nvPr/>
        </p:nvSpPr>
        <p:spPr>
          <a:xfrm flipH="false" flipV="false" rot="0">
            <a:off x="0" y="-220429"/>
            <a:ext cx="6624466" cy="11249168"/>
          </a:xfrm>
          <a:custGeom>
            <a:avLst/>
            <a:gdLst/>
            <a:ahLst/>
            <a:cxnLst/>
            <a:rect r="r" b="b" t="t" l="l"/>
            <a:pathLst>
              <a:path h="11249168" w="6624466">
                <a:moveTo>
                  <a:pt x="0" y="0"/>
                </a:moveTo>
                <a:lnTo>
                  <a:pt x="6624466" y="0"/>
                </a:lnTo>
                <a:lnTo>
                  <a:pt x="6624466" y="11249168"/>
                </a:lnTo>
                <a:lnTo>
                  <a:pt x="0" y="11249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58958" y="201368"/>
            <a:ext cx="8863324" cy="740122"/>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a:t>
            </a:r>
          </a:p>
        </p:txBody>
      </p:sp>
      <p:grpSp>
        <p:nvGrpSpPr>
          <p:cNvPr name="Group 3" id="3"/>
          <p:cNvGrpSpPr>
            <a:grpSpLocks noChangeAspect="true"/>
          </p:cNvGrpSpPr>
          <p:nvPr/>
        </p:nvGrpSpPr>
        <p:grpSpPr>
          <a:xfrm rot="0">
            <a:off x="4280243" y="3547757"/>
            <a:ext cx="9959064" cy="4981660"/>
            <a:chOff x="0" y="0"/>
            <a:chExt cx="12360703" cy="6182992"/>
          </a:xfrm>
        </p:grpSpPr>
        <p:sp>
          <p:nvSpPr>
            <p:cNvPr name="Freeform 4" id="4" descr="Distribuição F-Snedecor | Oficial de Justiça Avaliador"/>
            <p:cNvSpPr/>
            <p:nvPr/>
          </p:nvSpPr>
          <p:spPr>
            <a:xfrm flipH="false" flipV="false" rot="0">
              <a:off x="0" y="0"/>
              <a:ext cx="12360656" cy="6182995"/>
            </a:xfrm>
            <a:custGeom>
              <a:avLst/>
              <a:gdLst/>
              <a:ahLst/>
              <a:cxnLst/>
              <a:rect r="r" b="b" t="t" l="l"/>
              <a:pathLst>
                <a:path h="6182995" w="12360656">
                  <a:moveTo>
                    <a:pt x="0" y="0"/>
                  </a:moveTo>
                  <a:lnTo>
                    <a:pt x="12360656" y="0"/>
                  </a:lnTo>
                  <a:lnTo>
                    <a:pt x="12360656" y="6182995"/>
                  </a:lnTo>
                  <a:lnTo>
                    <a:pt x="0" y="6182995"/>
                  </a:lnTo>
                  <a:lnTo>
                    <a:pt x="0" y="0"/>
                  </a:lnTo>
                  <a:close/>
                </a:path>
              </a:pathLst>
            </a:custGeom>
            <a:blipFill>
              <a:blip r:embed="rId2"/>
              <a:stretch>
                <a:fillRect l="0" t="0" r="0" b="-319"/>
              </a:stretch>
            </a:blipFill>
          </p:spPr>
        </p:sp>
      </p:grpSp>
      <p:sp>
        <p:nvSpPr>
          <p:cNvPr name="AutoShape 5" id="5"/>
          <p:cNvSpPr/>
          <p:nvPr/>
        </p:nvSpPr>
        <p:spPr>
          <a:xfrm rot="8177958">
            <a:off x="7761633" y="8439942"/>
            <a:ext cx="1816196" cy="0"/>
          </a:xfrm>
          <a:prstGeom prst="line">
            <a:avLst/>
          </a:prstGeom>
          <a:ln cap="rnd" w="19050">
            <a:solidFill>
              <a:srgbClr val="0F9ED5"/>
            </a:solidFill>
            <a:prstDash val="solid"/>
            <a:headEnd type="none" len="sm" w="sm"/>
            <a:tailEnd type="triangle" len="med" w="lg"/>
          </a:ln>
        </p:spPr>
      </p:sp>
      <p:sp>
        <p:nvSpPr>
          <p:cNvPr name="TextBox 6" id="6"/>
          <p:cNvSpPr txBox="true"/>
          <p:nvPr/>
        </p:nvSpPr>
        <p:spPr>
          <a:xfrm rot="0">
            <a:off x="4569202" y="9093676"/>
            <a:ext cx="10539413" cy="553998"/>
          </a:xfrm>
          <a:prstGeom prst="rect">
            <a:avLst/>
          </a:prstGeom>
        </p:spPr>
        <p:txBody>
          <a:bodyPr anchor="t" rtlCol="false" tIns="0" lIns="0" bIns="0" rIns="0">
            <a:spAutoFit/>
          </a:bodyPr>
          <a:lstStyle/>
          <a:p>
            <a:pPr algn="l">
              <a:lnSpc>
                <a:spcPts val="3600"/>
              </a:lnSpc>
            </a:pPr>
            <a:r>
              <a:rPr lang="en-US" sz="3000">
                <a:solidFill>
                  <a:srgbClr val="000000"/>
                </a:solidFill>
                <a:latin typeface="Aptos"/>
                <a:ea typeface="Aptos"/>
                <a:cs typeface="Aptos"/>
                <a:sym typeface="Aptos"/>
              </a:rPr>
              <a:t>Limite unilateral – valor que será encontrado na tabela.</a:t>
            </a:r>
          </a:p>
        </p:txBody>
      </p:sp>
      <p:sp>
        <p:nvSpPr>
          <p:cNvPr name="TextBox 7" id="7"/>
          <p:cNvSpPr txBox="true"/>
          <p:nvPr/>
        </p:nvSpPr>
        <p:spPr>
          <a:xfrm rot="0">
            <a:off x="590038" y="2201753"/>
            <a:ext cx="11928929" cy="5891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Sobre a tabela:</a:t>
            </a:r>
          </a:p>
        </p:txBody>
      </p:sp>
    </p:spTree>
  </p:cSld>
  <p:clrMapOvr>
    <a:masterClrMapping/>
  </p:clrMapOvr>
  <p:transition spd="fast">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14727" y="682961"/>
            <a:ext cx="10059933" cy="603287"/>
          </a:xfrm>
          <a:prstGeom prst="rect">
            <a:avLst/>
          </a:prstGeom>
        </p:spPr>
        <p:txBody>
          <a:bodyPr anchor="t" rtlCol="false" tIns="0" lIns="0" bIns="0" rIns="0">
            <a:spAutoFit/>
          </a:bodyPr>
          <a:lstStyle/>
          <a:p>
            <a:pPr algn="l">
              <a:lnSpc>
                <a:spcPts val="4950"/>
              </a:lnSpc>
            </a:pPr>
            <a:r>
              <a:rPr lang="en-US" sz="4999" b="true">
                <a:solidFill>
                  <a:srgbClr val="000000"/>
                </a:solidFill>
                <a:latin typeface="Poppins Semi-Bold"/>
                <a:ea typeface="Poppins Semi-Bold"/>
                <a:cs typeface="Poppins Semi-Bold"/>
                <a:sym typeface="Poppins Semi-Bold"/>
              </a:rPr>
              <a:t>Quando usar a Distribuição F?</a:t>
            </a:r>
          </a:p>
        </p:txBody>
      </p:sp>
      <p:sp>
        <p:nvSpPr>
          <p:cNvPr name="Freeform 3" id="3"/>
          <p:cNvSpPr/>
          <p:nvPr/>
        </p:nvSpPr>
        <p:spPr>
          <a:xfrm flipH="false" flipV="false" rot="0">
            <a:off x="15855042" y="9731829"/>
            <a:ext cx="2432957" cy="555171"/>
          </a:xfrm>
          <a:custGeom>
            <a:avLst/>
            <a:gdLst/>
            <a:ahLst/>
            <a:cxnLst/>
            <a:rect r="r" b="b" t="t" l="l"/>
            <a:pathLst>
              <a:path h="555171" w="2432957">
                <a:moveTo>
                  <a:pt x="0" y="0"/>
                </a:moveTo>
                <a:lnTo>
                  <a:pt x="2432957" y="0"/>
                </a:lnTo>
                <a:lnTo>
                  <a:pt x="2432957" y="555171"/>
                </a:lnTo>
                <a:lnTo>
                  <a:pt x="0" y="55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98641" y="2281178"/>
            <a:ext cx="14033988" cy="2215991"/>
          </a:xfrm>
          <a:prstGeom prst="rect">
            <a:avLst/>
          </a:prstGeom>
        </p:spPr>
        <p:txBody>
          <a:bodyPr anchor="t" rtlCol="false" tIns="0" lIns="0" bIns="0" rIns="0">
            <a:spAutoFit/>
          </a:bodyPr>
          <a:lstStyle/>
          <a:p>
            <a:pPr algn="l">
              <a:lnSpc>
                <a:spcPts val="4320"/>
              </a:lnSpc>
            </a:pPr>
            <a:r>
              <a:rPr lang="en-US" sz="3600">
                <a:solidFill>
                  <a:srgbClr val="000000"/>
                </a:solidFill>
                <a:latin typeface="Aptos"/>
                <a:ea typeface="Aptos"/>
                <a:cs typeface="Aptos"/>
                <a:sym typeface="Aptos"/>
              </a:rPr>
              <a:t>Em geral, utiliza-se a distribuição F para se tomar decisões sobre as populações a partir das estimativas das variâncias (obtidas das amostras) quando se testa hipóteses (inferências sobre as populações).</a:t>
            </a:r>
          </a:p>
        </p:txBody>
      </p:sp>
      <p:sp>
        <p:nvSpPr>
          <p:cNvPr name="TextBox 5" id="5"/>
          <p:cNvSpPr txBox="true"/>
          <p:nvPr/>
        </p:nvSpPr>
        <p:spPr>
          <a:xfrm rot="0">
            <a:off x="2098641" y="5143500"/>
            <a:ext cx="13756401" cy="1661993"/>
          </a:xfrm>
          <a:prstGeom prst="rect">
            <a:avLst/>
          </a:prstGeom>
        </p:spPr>
        <p:txBody>
          <a:bodyPr anchor="t" rtlCol="false" tIns="0" lIns="0" bIns="0" rIns="0">
            <a:spAutoFit/>
          </a:bodyPr>
          <a:lstStyle/>
          <a:p>
            <a:pPr algn="l">
              <a:lnSpc>
                <a:spcPts val="4320"/>
              </a:lnSpc>
            </a:pPr>
            <a:r>
              <a:rPr lang="en-US" sz="3600">
                <a:solidFill>
                  <a:srgbClr val="000000"/>
                </a:solidFill>
                <a:latin typeface="Aptos"/>
                <a:ea typeface="Aptos"/>
                <a:cs typeface="Aptos"/>
                <a:sym typeface="Aptos"/>
              </a:rPr>
              <a:t>As hipóteses são as mais diversas, porém, em geral, esta distribuição é utilizada para se decidir se os dados podem ser considerados como advindos, ou não, de uma mesma população básica.</a:t>
            </a:r>
          </a:p>
        </p:txBody>
      </p:sp>
    </p:spTree>
  </p:cSld>
  <p:clrMapOvr>
    <a:masterClrMapping/>
  </p:clrMapOvr>
  <p:transition spd="fast">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641271" y="25960"/>
            <a:ext cx="11038115" cy="10265449"/>
            <a:chOff x="0" y="0"/>
            <a:chExt cx="14717487" cy="13687265"/>
          </a:xfrm>
        </p:grpSpPr>
        <p:sp>
          <p:nvSpPr>
            <p:cNvPr name="Freeform 3" id="3"/>
            <p:cNvSpPr/>
            <p:nvPr/>
          </p:nvSpPr>
          <p:spPr>
            <a:xfrm flipH="false" flipV="false" rot="0">
              <a:off x="0" y="0"/>
              <a:ext cx="14717522" cy="13687298"/>
            </a:xfrm>
            <a:custGeom>
              <a:avLst/>
              <a:gdLst/>
              <a:ahLst/>
              <a:cxnLst/>
              <a:rect r="r" b="b" t="t" l="l"/>
              <a:pathLst>
                <a:path h="13687298" w="14717522">
                  <a:moveTo>
                    <a:pt x="0" y="0"/>
                  </a:moveTo>
                  <a:lnTo>
                    <a:pt x="14717522" y="0"/>
                  </a:lnTo>
                  <a:lnTo>
                    <a:pt x="14717522" y="13687298"/>
                  </a:lnTo>
                  <a:lnTo>
                    <a:pt x="0" y="13687298"/>
                  </a:lnTo>
                  <a:lnTo>
                    <a:pt x="0" y="0"/>
                  </a:lnTo>
                  <a:close/>
                </a:path>
              </a:pathLst>
            </a:custGeom>
            <a:blipFill>
              <a:blip r:embed="rId2"/>
              <a:stretch>
                <a:fillRect l="0" t="-64" r="0" b="-64"/>
              </a:stretch>
            </a:blipFill>
          </p:spPr>
        </p:sp>
      </p:gr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69871" y="80335"/>
            <a:ext cx="10515599" cy="10094976"/>
            <a:chOff x="0" y="0"/>
            <a:chExt cx="14020799" cy="13459968"/>
          </a:xfrm>
        </p:grpSpPr>
        <p:sp>
          <p:nvSpPr>
            <p:cNvPr name="Freeform 3" id="3"/>
            <p:cNvSpPr/>
            <p:nvPr/>
          </p:nvSpPr>
          <p:spPr>
            <a:xfrm flipH="false" flipV="false" rot="0">
              <a:off x="0" y="0"/>
              <a:ext cx="14020800" cy="13459968"/>
            </a:xfrm>
            <a:custGeom>
              <a:avLst/>
              <a:gdLst/>
              <a:ahLst/>
              <a:cxnLst/>
              <a:rect r="r" b="b" t="t" l="l"/>
              <a:pathLst>
                <a:path h="13459968" w="14020800">
                  <a:moveTo>
                    <a:pt x="0" y="0"/>
                  </a:moveTo>
                  <a:lnTo>
                    <a:pt x="14020800" y="0"/>
                  </a:lnTo>
                  <a:lnTo>
                    <a:pt x="14020800" y="13459968"/>
                  </a:lnTo>
                  <a:lnTo>
                    <a:pt x="0" y="13459968"/>
                  </a:lnTo>
                  <a:lnTo>
                    <a:pt x="0" y="0"/>
                  </a:lnTo>
                  <a:close/>
                </a:path>
              </a:pathLst>
            </a:custGeom>
            <a:blipFill>
              <a:blip r:embed="rId2"/>
              <a:stretch>
                <a:fillRect l="0" t="-18" r="0" b="-18"/>
              </a:stretch>
            </a:blipFill>
          </p:spPr>
        </p:sp>
      </p:gr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212771" y="111633"/>
            <a:ext cx="9878785" cy="10080394"/>
            <a:chOff x="0" y="0"/>
            <a:chExt cx="13171713" cy="13440525"/>
          </a:xfrm>
        </p:grpSpPr>
        <p:sp>
          <p:nvSpPr>
            <p:cNvPr name="Freeform 3" id="3"/>
            <p:cNvSpPr/>
            <p:nvPr/>
          </p:nvSpPr>
          <p:spPr>
            <a:xfrm flipH="false" flipV="false" rot="0">
              <a:off x="0" y="0"/>
              <a:ext cx="13171678" cy="13440538"/>
            </a:xfrm>
            <a:custGeom>
              <a:avLst/>
              <a:gdLst/>
              <a:ahLst/>
              <a:cxnLst/>
              <a:rect r="r" b="b" t="t" l="l"/>
              <a:pathLst>
                <a:path h="13440538" w="13171678">
                  <a:moveTo>
                    <a:pt x="0" y="0"/>
                  </a:moveTo>
                  <a:lnTo>
                    <a:pt x="13171678" y="0"/>
                  </a:lnTo>
                  <a:lnTo>
                    <a:pt x="13171678" y="13440538"/>
                  </a:lnTo>
                  <a:lnTo>
                    <a:pt x="0" y="13440538"/>
                  </a:lnTo>
                  <a:lnTo>
                    <a:pt x="0" y="0"/>
                  </a:lnTo>
                  <a:close/>
                </a:path>
              </a:pathLst>
            </a:custGeom>
            <a:blipFill>
              <a:blip r:embed="rId2"/>
              <a:stretch>
                <a:fillRect l="0" t="-55" r="0" b="-55"/>
              </a:stretch>
            </a:blipFill>
          </p:spPr>
        </p:sp>
      </p:gr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487301"/>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a:t>
            </a:r>
          </a:p>
        </p:txBody>
      </p:sp>
      <p:sp>
        <p:nvSpPr>
          <p:cNvPr name="TextBox 3" id="3"/>
          <p:cNvSpPr txBox="true"/>
          <p:nvPr/>
        </p:nvSpPr>
        <p:spPr>
          <a:xfrm rot="0">
            <a:off x="428344" y="1387847"/>
            <a:ext cx="9621078" cy="4397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Exemplo de aplicação:</a:t>
            </a:r>
          </a:p>
        </p:txBody>
      </p:sp>
      <p:sp>
        <p:nvSpPr>
          <p:cNvPr name="TextBox 4" id="4"/>
          <p:cNvSpPr txBox="true"/>
          <p:nvPr/>
        </p:nvSpPr>
        <p:spPr>
          <a:xfrm rot="0">
            <a:off x="870730" y="6612003"/>
            <a:ext cx="18162821" cy="975360"/>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A questão a ser investigada é se é possível, ou não, considerar as precisões dos dois métodos (população de resultados gerados por cada método) estatisticamente iguais.</a:t>
            </a:r>
          </a:p>
        </p:txBody>
      </p:sp>
      <p:sp>
        <p:nvSpPr>
          <p:cNvPr name="Freeform 5" id="5"/>
          <p:cNvSpPr/>
          <p:nvPr/>
        </p:nvSpPr>
        <p:spPr>
          <a:xfrm flipH="false" flipV="false" rot="0">
            <a:off x="0" y="-220429"/>
            <a:ext cx="6624466" cy="11249168"/>
          </a:xfrm>
          <a:custGeom>
            <a:avLst/>
            <a:gdLst/>
            <a:ahLst/>
            <a:cxnLst/>
            <a:rect r="r" b="b" t="t" l="l"/>
            <a:pathLst>
              <a:path h="11249168" w="6624466">
                <a:moveTo>
                  <a:pt x="0" y="0"/>
                </a:moveTo>
                <a:lnTo>
                  <a:pt x="6624466" y="0"/>
                </a:lnTo>
                <a:lnTo>
                  <a:pt x="6624466" y="11249168"/>
                </a:lnTo>
                <a:lnTo>
                  <a:pt x="0" y="11249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4294415" y="2063312"/>
            <a:ext cx="13607213" cy="3917045"/>
            <a:chOff x="0" y="0"/>
            <a:chExt cx="18142951" cy="5222727"/>
          </a:xfrm>
        </p:grpSpPr>
        <p:sp>
          <p:nvSpPr>
            <p:cNvPr name="Freeform 7" id="7"/>
            <p:cNvSpPr/>
            <p:nvPr/>
          </p:nvSpPr>
          <p:spPr>
            <a:xfrm flipH="false" flipV="false" rot="0">
              <a:off x="0" y="0"/>
              <a:ext cx="18142965" cy="5222748"/>
            </a:xfrm>
            <a:custGeom>
              <a:avLst/>
              <a:gdLst/>
              <a:ahLst/>
              <a:cxnLst/>
              <a:rect r="r" b="b" t="t" l="l"/>
              <a:pathLst>
                <a:path h="5222748" w="18142965">
                  <a:moveTo>
                    <a:pt x="0" y="0"/>
                  </a:moveTo>
                  <a:lnTo>
                    <a:pt x="18142965" y="0"/>
                  </a:lnTo>
                  <a:lnTo>
                    <a:pt x="18142965" y="5222748"/>
                  </a:lnTo>
                  <a:lnTo>
                    <a:pt x="0" y="5222748"/>
                  </a:lnTo>
                  <a:lnTo>
                    <a:pt x="0" y="0"/>
                  </a:lnTo>
                  <a:close/>
                </a:path>
              </a:pathLst>
            </a:custGeom>
            <a:blipFill>
              <a:blip r:embed="rId4"/>
              <a:stretch>
                <a:fillRect l="0" t="0" r="0" b="0"/>
              </a:stretch>
            </a:blipFill>
          </p:spPr>
        </p:sp>
      </p:grpSp>
      <p:sp>
        <p:nvSpPr>
          <p:cNvPr name="TextBox 8" id="8"/>
          <p:cNvSpPr txBox="true"/>
          <p:nvPr/>
        </p:nvSpPr>
        <p:spPr>
          <a:xfrm rot="0">
            <a:off x="849086" y="2333205"/>
            <a:ext cx="3445329" cy="3693319"/>
          </a:xfrm>
          <a:prstGeom prst="rect">
            <a:avLst/>
          </a:prstGeom>
        </p:spPr>
        <p:txBody>
          <a:bodyPr anchor="t" rtlCol="false" tIns="0" lIns="0" bIns="0" rIns="0">
            <a:spAutoFit/>
          </a:bodyPr>
          <a:lstStyle/>
          <a:p>
            <a:pPr algn="l">
              <a:lnSpc>
                <a:spcPts val="3600"/>
              </a:lnSpc>
            </a:pPr>
            <a:r>
              <a:rPr lang="en-US" sz="3000" i="true">
                <a:solidFill>
                  <a:srgbClr val="000000"/>
                </a:solidFill>
                <a:latin typeface="Aptos Italics"/>
                <a:ea typeface="Aptos Italics"/>
                <a:cs typeface="Aptos Italics"/>
                <a:sym typeface="Aptos Italics"/>
              </a:rPr>
              <a:t>Notações:</a:t>
            </a:r>
          </a:p>
          <a:p>
            <a:pPr algn="l">
              <a:lnSpc>
                <a:spcPts val="3600"/>
              </a:lnSpc>
            </a:pPr>
            <a:r>
              <a:rPr lang="en-US" sz="3000">
                <a:solidFill>
                  <a:srgbClr val="000000"/>
                </a:solidFill>
                <a:latin typeface="Aptos"/>
                <a:ea typeface="Aptos"/>
                <a:cs typeface="Aptos"/>
                <a:sym typeface="Aptos"/>
              </a:rPr>
              <a:t>m = Média</a:t>
            </a:r>
          </a:p>
          <a:p>
            <a:pPr algn="l">
              <a:lnSpc>
                <a:spcPts val="3600"/>
              </a:lnSpc>
            </a:pPr>
            <a:r>
              <a:rPr lang="en-US" sz="3000">
                <a:solidFill>
                  <a:srgbClr val="000000"/>
                </a:solidFill>
                <a:latin typeface="Aptos"/>
                <a:ea typeface="Aptos"/>
                <a:cs typeface="Aptos"/>
                <a:sym typeface="Aptos"/>
              </a:rPr>
              <a:t>s = Desvio padrão</a:t>
            </a:r>
          </a:p>
          <a:p>
            <a:pPr algn="l">
              <a:lnSpc>
                <a:spcPts val="3600"/>
              </a:lnSpc>
            </a:pPr>
            <a:r>
              <a:rPr lang="en-US" sz="3000">
                <a:solidFill>
                  <a:srgbClr val="000000"/>
                </a:solidFill>
                <a:latin typeface="Aptos"/>
                <a:ea typeface="Aptos"/>
                <a:cs typeface="Aptos"/>
                <a:sym typeface="Aptos"/>
              </a:rPr>
              <a:t>s² = Variância</a:t>
            </a:r>
          </a:p>
          <a:p>
            <a:pPr algn="l">
              <a:lnSpc>
                <a:spcPts val="3600"/>
              </a:lnSpc>
            </a:pPr>
            <a:r>
              <a:rPr lang="en-US" sz="3000">
                <a:solidFill>
                  <a:srgbClr val="000000"/>
                </a:solidFill>
                <a:latin typeface="Aptos"/>
                <a:ea typeface="Aptos"/>
                <a:cs typeface="Aptos"/>
                <a:sym typeface="Aptos"/>
              </a:rPr>
              <a:t>gl = Graus de Liberdade</a:t>
            </a:r>
          </a:p>
          <a:p>
            <a:pPr algn="l">
              <a:lnSpc>
                <a:spcPts val="3600"/>
              </a:lnSpc>
            </a:pPr>
            <a:r>
              <a:rPr lang="en-US" sz="3000">
                <a:solidFill>
                  <a:srgbClr val="000000"/>
                </a:solidFill>
                <a:latin typeface="Aptos"/>
                <a:ea typeface="Aptos"/>
                <a:cs typeface="Aptos"/>
                <a:sym typeface="Aptos"/>
              </a:rPr>
              <a:t>n = Qtd. Elementos</a:t>
            </a:r>
          </a:p>
          <a:p>
            <a:pPr algn="l">
              <a:lnSpc>
                <a:spcPts val="3600"/>
              </a:lnSpc>
            </a:pPr>
          </a:p>
        </p:txBody>
      </p:sp>
    </p:spTree>
  </p:cSld>
  <p:clrMapOvr>
    <a:masterClrMapping/>
  </p:clrMapOvr>
  <p:transition spd="fast">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487301"/>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a:t>
            </a:r>
          </a:p>
        </p:txBody>
      </p:sp>
      <p:sp>
        <p:nvSpPr>
          <p:cNvPr name="TextBox 3" id="3"/>
          <p:cNvSpPr txBox="true"/>
          <p:nvPr/>
        </p:nvSpPr>
        <p:spPr>
          <a:xfrm rot="0">
            <a:off x="283670" y="2042345"/>
            <a:ext cx="6500813" cy="1666875"/>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Testes de hipóteses </a:t>
            </a:r>
          </a:p>
        </p:txBody>
      </p:sp>
      <p:sp>
        <p:nvSpPr>
          <p:cNvPr name="AutoShape 4" id="4"/>
          <p:cNvSpPr/>
          <p:nvPr/>
        </p:nvSpPr>
        <p:spPr>
          <a:xfrm rot="79380">
            <a:off x="2895544" y="3547640"/>
            <a:ext cx="2090199" cy="0"/>
          </a:xfrm>
          <a:prstGeom prst="line">
            <a:avLst/>
          </a:prstGeom>
          <a:ln cap="rnd" w="19050">
            <a:solidFill>
              <a:srgbClr val="0F9ED5"/>
            </a:solidFill>
            <a:prstDash val="solid"/>
            <a:headEnd type="none" len="sm" w="sm"/>
            <a:tailEnd type="triangle" len="med" w="lg"/>
          </a:ln>
        </p:spPr>
      </p:sp>
      <p:sp>
        <p:nvSpPr>
          <p:cNvPr name="TextBox 5" id="5"/>
          <p:cNvSpPr txBox="true"/>
          <p:nvPr/>
        </p:nvSpPr>
        <p:spPr>
          <a:xfrm rot="0">
            <a:off x="4972764" y="3249423"/>
            <a:ext cx="5925725" cy="482918"/>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precisão igual - população única</a:t>
            </a:r>
          </a:p>
        </p:txBody>
      </p:sp>
      <p:sp>
        <p:nvSpPr>
          <p:cNvPr name="AutoShape 6" id="6"/>
          <p:cNvSpPr/>
          <p:nvPr/>
        </p:nvSpPr>
        <p:spPr>
          <a:xfrm rot="42742">
            <a:off x="2942590" y="4187720"/>
            <a:ext cx="2042953" cy="0"/>
          </a:xfrm>
          <a:prstGeom prst="line">
            <a:avLst/>
          </a:prstGeom>
          <a:ln cap="rnd" w="19050">
            <a:solidFill>
              <a:srgbClr val="0F9ED5"/>
            </a:solidFill>
            <a:prstDash val="solid"/>
            <a:headEnd type="none" len="sm" w="sm"/>
            <a:tailEnd type="triangle" len="med" w="lg"/>
          </a:ln>
        </p:spPr>
      </p:sp>
      <p:sp>
        <p:nvSpPr>
          <p:cNvPr name="TextBox 7" id="7"/>
          <p:cNvSpPr txBox="true"/>
          <p:nvPr/>
        </p:nvSpPr>
        <p:spPr>
          <a:xfrm rot="0">
            <a:off x="4972764" y="3883959"/>
            <a:ext cx="7547964" cy="482918"/>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precisões distintas - populações distintas</a:t>
            </a:r>
          </a:p>
        </p:txBody>
      </p:sp>
      <p:grpSp>
        <p:nvGrpSpPr>
          <p:cNvPr name="Group 8" id="8"/>
          <p:cNvGrpSpPr>
            <a:grpSpLocks noChangeAspect="true"/>
          </p:cNvGrpSpPr>
          <p:nvPr/>
        </p:nvGrpSpPr>
        <p:grpSpPr>
          <a:xfrm rot="0">
            <a:off x="571597" y="3252835"/>
            <a:ext cx="2560317" cy="1194815"/>
            <a:chOff x="0" y="0"/>
            <a:chExt cx="3413756" cy="1593087"/>
          </a:xfrm>
        </p:grpSpPr>
        <p:sp>
          <p:nvSpPr>
            <p:cNvPr name="Freeform 9" id="9"/>
            <p:cNvSpPr/>
            <p:nvPr/>
          </p:nvSpPr>
          <p:spPr>
            <a:xfrm flipH="false" flipV="false" rot="0">
              <a:off x="0" y="0"/>
              <a:ext cx="3413760" cy="1593088"/>
            </a:xfrm>
            <a:custGeom>
              <a:avLst/>
              <a:gdLst/>
              <a:ahLst/>
              <a:cxnLst/>
              <a:rect r="r" b="b" t="t" l="l"/>
              <a:pathLst>
                <a:path h="1593088" w="3413760">
                  <a:moveTo>
                    <a:pt x="0" y="0"/>
                  </a:moveTo>
                  <a:lnTo>
                    <a:pt x="3413760" y="0"/>
                  </a:lnTo>
                  <a:lnTo>
                    <a:pt x="3413760" y="1593088"/>
                  </a:lnTo>
                  <a:lnTo>
                    <a:pt x="0" y="1593088"/>
                  </a:lnTo>
                  <a:lnTo>
                    <a:pt x="0" y="0"/>
                  </a:lnTo>
                  <a:close/>
                </a:path>
              </a:pathLst>
            </a:custGeom>
            <a:blipFill>
              <a:blip r:embed="rId2"/>
              <a:stretch>
                <a:fillRect l="0" t="0" r="0" b="0"/>
              </a:stretch>
            </a:blipFill>
          </p:spPr>
        </p:sp>
      </p:grpSp>
      <p:sp>
        <p:nvSpPr>
          <p:cNvPr name="TextBox 10" id="10"/>
          <p:cNvSpPr txBox="true"/>
          <p:nvPr/>
        </p:nvSpPr>
        <p:spPr>
          <a:xfrm rot="0">
            <a:off x="571597" y="4988072"/>
            <a:ext cx="9152164" cy="1467803"/>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O teste faz uso da razão entre duas estimativas da variância, e como o teste é unilateral à direita               o maior valor ocupa o numerador:</a:t>
            </a:r>
          </a:p>
        </p:txBody>
      </p:sp>
      <p:grpSp>
        <p:nvGrpSpPr>
          <p:cNvPr name="Group 11" id="11"/>
          <p:cNvGrpSpPr>
            <a:grpSpLocks noChangeAspect="true"/>
          </p:cNvGrpSpPr>
          <p:nvPr/>
        </p:nvGrpSpPr>
        <p:grpSpPr>
          <a:xfrm rot="0">
            <a:off x="8501817" y="5480271"/>
            <a:ext cx="1221944" cy="529089"/>
            <a:chOff x="0" y="0"/>
            <a:chExt cx="1629259" cy="705452"/>
          </a:xfrm>
        </p:grpSpPr>
        <p:sp>
          <p:nvSpPr>
            <p:cNvPr name="Freeform 12" id="12"/>
            <p:cNvSpPr/>
            <p:nvPr/>
          </p:nvSpPr>
          <p:spPr>
            <a:xfrm flipH="false" flipV="false" rot="0">
              <a:off x="0" y="0"/>
              <a:ext cx="1629283" cy="705485"/>
            </a:xfrm>
            <a:custGeom>
              <a:avLst/>
              <a:gdLst/>
              <a:ahLst/>
              <a:cxnLst/>
              <a:rect r="r" b="b" t="t" l="l"/>
              <a:pathLst>
                <a:path h="705485" w="1629283">
                  <a:moveTo>
                    <a:pt x="0" y="0"/>
                  </a:moveTo>
                  <a:lnTo>
                    <a:pt x="1629283" y="0"/>
                  </a:lnTo>
                  <a:lnTo>
                    <a:pt x="1629283" y="705485"/>
                  </a:lnTo>
                  <a:lnTo>
                    <a:pt x="0" y="705485"/>
                  </a:lnTo>
                  <a:lnTo>
                    <a:pt x="0" y="0"/>
                  </a:lnTo>
                  <a:close/>
                </a:path>
              </a:pathLst>
            </a:custGeom>
            <a:blipFill>
              <a:blip r:embed="rId3"/>
              <a:stretch>
                <a:fillRect l="0" t="0" r="1" b="4"/>
              </a:stretch>
            </a:blipFill>
          </p:spPr>
        </p:sp>
      </p:grpSp>
      <p:grpSp>
        <p:nvGrpSpPr>
          <p:cNvPr name="Group 13" id="13"/>
          <p:cNvGrpSpPr>
            <a:grpSpLocks noChangeAspect="true"/>
          </p:cNvGrpSpPr>
          <p:nvPr/>
        </p:nvGrpSpPr>
        <p:grpSpPr>
          <a:xfrm rot="0">
            <a:off x="571596" y="6543107"/>
            <a:ext cx="5437317" cy="1342123"/>
            <a:chOff x="0" y="0"/>
            <a:chExt cx="7249756" cy="1789497"/>
          </a:xfrm>
        </p:grpSpPr>
        <p:sp>
          <p:nvSpPr>
            <p:cNvPr name="Freeform 14" id="14"/>
            <p:cNvSpPr/>
            <p:nvPr/>
          </p:nvSpPr>
          <p:spPr>
            <a:xfrm flipH="false" flipV="false" rot="0">
              <a:off x="0" y="0"/>
              <a:ext cx="7249795" cy="1789557"/>
            </a:xfrm>
            <a:custGeom>
              <a:avLst/>
              <a:gdLst/>
              <a:ahLst/>
              <a:cxnLst/>
              <a:rect r="r" b="b" t="t" l="l"/>
              <a:pathLst>
                <a:path h="1789557" w="7249795">
                  <a:moveTo>
                    <a:pt x="0" y="0"/>
                  </a:moveTo>
                  <a:lnTo>
                    <a:pt x="7249795" y="0"/>
                  </a:lnTo>
                  <a:lnTo>
                    <a:pt x="7249795" y="1789557"/>
                  </a:lnTo>
                  <a:lnTo>
                    <a:pt x="0" y="1789557"/>
                  </a:lnTo>
                  <a:lnTo>
                    <a:pt x="0" y="0"/>
                  </a:lnTo>
                  <a:close/>
                </a:path>
              </a:pathLst>
            </a:custGeom>
            <a:blipFill>
              <a:blip r:embed="rId4"/>
              <a:stretch>
                <a:fillRect l="0" t="0" r="0" b="3"/>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095753"/>
            <a:ext cx="13416390" cy="5333015"/>
          </a:xfrm>
          <a:custGeom>
            <a:avLst/>
            <a:gdLst/>
            <a:ahLst/>
            <a:cxnLst/>
            <a:rect r="r" b="b" t="t" l="l"/>
            <a:pathLst>
              <a:path h="5333015" w="13416390">
                <a:moveTo>
                  <a:pt x="0" y="0"/>
                </a:moveTo>
                <a:lnTo>
                  <a:pt x="13416390" y="0"/>
                </a:lnTo>
                <a:lnTo>
                  <a:pt x="13416390" y="5333015"/>
                </a:lnTo>
                <a:lnTo>
                  <a:pt x="0" y="5333015"/>
                </a:lnTo>
                <a:lnTo>
                  <a:pt x="0" y="0"/>
                </a:lnTo>
                <a:close/>
              </a:path>
            </a:pathLst>
          </a:custGeom>
          <a:blipFill>
            <a:blip r:embed="rId4"/>
            <a:stretch>
              <a:fillRect l="0" t="0" r="0" b="0"/>
            </a:stretch>
          </a:blipFill>
        </p:spPr>
      </p:sp>
      <p:grpSp>
        <p:nvGrpSpPr>
          <p:cNvPr name="Group 4" id="4"/>
          <p:cNvGrpSpPr/>
          <p:nvPr/>
        </p:nvGrpSpPr>
        <p:grpSpPr>
          <a:xfrm rot="0">
            <a:off x="13165444" y="4757167"/>
            <a:ext cx="7343202" cy="734320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6" id="6"/>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1143000"/>
            <a:ext cx="14777654"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FUNÇÃO DENSIDADE DE PROBABILIDADE</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90923"/>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a:t>
            </a:r>
          </a:p>
        </p:txBody>
      </p:sp>
      <p:sp>
        <p:nvSpPr>
          <p:cNvPr name="TextBox 3" id="3"/>
          <p:cNvSpPr txBox="true"/>
          <p:nvPr/>
        </p:nvSpPr>
        <p:spPr>
          <a:xfrm rot="0">
            <a:off x="11005209" y="3869272"/>
            <a:ext cx="10711789" cy="482918"/>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Erro = 5%</a:t>
            </a:r>
          </a:p>
        </p:txBody>
      </p:sp>
      <p:sp>
        <p:nvSpPr>
          <p:cNvPr name="TextBox 4" id="4"/>
          <p:cNvSpPr txBox="true"/>
          <p:nvPr/>
        </p:nvSpPr>
        <p:spPr>
          <a:xfrm rot="0">
            <a:off x="536670" y="5858435"/>
            <a:ext cx="4329244" cy="482918"/>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Ftab =&gt;  F5%(9, 9) = 3,179</a:t>
            </a:r>
          </a:p>
        </p:txBody>
      </p:sp>
      <p:sp>
        <p:nvSpPr>
          <p:cNvPr name="TextBox 5" id="5"/>
          <p:cNvSpPr txBox="true"/>
          <p:nvPr/>
        </p:nvSpPr>
        <p:spPr>
          <a:xfrm rot="0">
            <a:off x="609092" y="6735101"/>
            <a:ext cx="4766982" cy="778383"/>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Fcal =&gt;   =  = 3,82</a:t>
            </a:r>
          </a:p>
        </p:txBody>
      </p:sp>
      <p:grpSp>
        <p:nvGrpSpPr>
          <p:cNvPr name="Group 6" id="6"/>
          <p:cNvGrpSpPr>
            <a:grpSpLocks noChangeAspect="true"/>
          </p:cNvGrpSpPr>
          <p:nvPr/>
        </p:nvGrpSpPr>
        <p:grpSpPr>
          <a:xfrm rot="0">
            <a:off x="649742" y="2377909"/>
            <a:ext cx="9183456" cy="871659"/>
            <a:chOff x="0" y="0"/>
            <a:chExt cx="12244608" cy="1162212"/>
          </a:xfrm>
        </p:grpSpPr>
        <p:sp>
          <p:nvSpPr>
            <p:cNvPr name="Freeform 7" id="7"/>
            <p:cNvSpPr/>
            <p:nvPr/>
          </p:nvSpPr>
          <p:spPr>
            <a:xfrm flipH="false" flipV="false" rot="0">
              <a:off x="0" y="0"/>
              <a:ext cx="12244578" cy="1162177"/>
            </a:xfrm>
            <a:custGeom>
              <a:avLst/>
              <a:gdLst/>
              <a:ahLst/>
              <a:cxnLst/>
              <a:rect r="r" b="b" t="t" l="l"/>
              <a:pathLst>
                <a:path h="1162177" w="12244578">
                  <a:moveTo>
                    <a:pt x="0" y="0"/>
                  </a:moveTo>
                  <a:lnTo>
                    <a:pt x="12244578" y="0"/>
                  </a:lnTo>
                  <a:lnTo>
                    <a:pt x="12244578" y="1162177"/>
                  </a:lnTo>
                  <a:lnTo>
                    <a:pt x="0" y="1162177"/>
                  </a:lnTo>
                  <a:lnTo>
                    <a:pt x="0" y="0"/>
                  </a:lnTo>
                  <a:close/>
                </a:path>
              </a:pathLst>
            </a:custGeom>
            <a:blipFill>
              <a:blip r:embed="rId2"/>
              <a:stretch>
                <a:fillRect l="-15507" t="0" r="-15508" b="-3"/>
              </a:stretch>
            </a:blipFill>
          </p:spPr>
        </p:sp>
      </p:grpSp>
      <p:grpSp>
        <p:nvGrpSpPr>
          <p:cNvPr name="Group 8" id="8"/>
          <p:cNvGrpSpPr>
            <a:grpSpLocks noChangeAspect="true"/>
          </p:cNvGrpSpPr>
          <p:nvPr/>
        </p:nvGrpSpPr>
        <p:grpSpPr>
          <a:xfrm rot="0">
            <a:off x="649742" y="3431819"/>
            <a:ext cx="9835178" cy="1400370"/>
            <a:chOff x="0" y="0"/>
            <a:chExt cx="13113571" cy="1867160"/>
          </a:xfrm>
        </p:grpSpPr>
        <p:sp>
          <p:nvSpPr>
            <p:cNvPr name="Freeform 9" id="9"/>
            <p:cNvSpPr/>
            <p:nvPr/>
          </p:nvSpPr>
          <p:spPr>
            <a:xfrm flipH="false" flipV="false" rot="0">
              <a:off x="0" y="0"/>
              <a:ext cx="13113513" cy="1867154"/>
            </a:xfrm>
            <a:custGeom>
              <a:avLst/>
              <a:gdLst/>
              <a:ahLst/>
              <a:cxnLst/>
              <a:rect r="r" b="b" t="t" l="l"/>
              <a:pathLst>
                <a:path h="1867154" w="13113513">
                  <a:moveTo>
                    <a:pt x="0" y="0"/>
                  </a:moveTo>
                  <a:lnTo>
                    <a:pt x="13113513" y="0"/>
                  </a:lnTo>
                  <a:lnTo>
                    <a:pt x="13113513" y="1867154"/>
                  </a:lnTo>
                  <a:lnTo>
                    <a:pt x="0" y="1867154"/>
                  </a:lnTo>
                  <a:lnTo>
                    <a:pt x="0" y="0"/>
                  </a:lnTo>
                  <a:close/>
                </a:path>
              </a:pathLst>
            </a:custGeom>
            <a:blipFill>
              <a:blip r:embed="rId3"/>
              <a:stretch>
                <a:fillRect l="-10004" t="0" r="-10005" b="0"/>
              </a:stretch>
            </a:blipFill>
          </p:spPr>
        </p:sp>
      </p:grpSp>
      <p:sp>
        <p:nvSpPr>
          <p:cNvPr name="TextBox 10" id="10"/>
          <p:cNvSpPr txBox="true"/>
          <p:nvPr/>
        </p:nvSpPr>
        <p:spPr>
          <a:xfrm rot="0">
            <a:off x="411481" y="1553905"/>
            <a:ext cx="5162204" cy="865742"/>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Testes de hipóteses </a:t>
            </a:r>
          </a:p>
        </p:txBody>
      </p:sp>
      <p:grpSp>
        <p:nvGrpSpPr>
          <p:cNvPr name="Group 11" id="11"/>
          <p:cNvGrpSpPr>
            <a:grpSpLocks noChangeAspect="true"/>
          </p:cNvGrpSpPr>
          <p:nvPr/>
        </p:nvGrpSpPr>
        <p:grpSpPr>
          <a:xfrm rot="0">
            <a:off x="4865914" y="5454812"/>
            <a:ext cx="7280223" cy="4392345"/>
            <a:chOff x="0" y="0"/>
            <a:chExt cx="9706964" cy="5856460"/>
          </a:xfrm>
        </p:grpSpPr>
        <p:sp>
          <p:nvSpPr>
            <p:cNvPr name="Freeform 12" id="12"/>
            <p:cNvSpPr/>
            <p:nvPr/>
          </p:nvSpPr>
          <p:spPr>
            <a:xfrm flipH="false" flipV="false" rot="0">
              <a:off x="0" y="0"/>
              <a:ext cx="9706991" cy="5856478"/>
            </a:xfrm>
            <a:custGeom>
              <a:avLst/>
              <a:gdLst/>
              <a:ahLst/>
              <a:cxnLst/>
              <a:rect r="r" b="b" t="t" l="l"/>
              <a:pathLst>
                <a:path h="5856478" w="9706991">
                  <a:moveTo>
                    <a:pt x="0" y="0"/>
                  </a:moveTo>
                  <a:lnTo>
                    <a:pt x="9706991" y="0"/>
                  </a:lnTo>
                  <a:lnTo>
                    <a:pt x="9706991" y="5856478"/>
                  </a:lnTo>
                  <a:lnTo>
                    <a:pt x="0" y="5856478"/>
                  </a:lnTo>
                  <a:lnTo>
                    <a:pt x="0" y="0"/>
                  </a:lnTo>
                  <a:close/>
                </a:path>
              </a:pathLst>
            </a:custGeom>
            <a:blipFill>
              <a:blip r:embed="rId4"/>
              <a:stretch>
                <a:fillRect l="0" t="0" r="0" b="0"/>
              </a:stretch>
            </a:blipFill>
          </p:spPr>
        </p:sp>
      </p:grpSp>
      <p:grpSp>
        <p:nvGrpSpPr>
          <p:cNvPr name="Group 13" id="13"/>
          <p:cNvGrpSpPr>
            <a:grpSpLocks noChangeAspect="true"/>
          </p:cNvGrpSpPr>
          <p:nvPr/>
        </p:nvGrpSpPr>
        <p:grpSpPr>
          <a:xfrm rot="0">
            <a:off x="11849374" y="4981137"/>
            <a:ext cx="6438626" cy="5064694"/>
            <a:chOff x="0" y="0"/>
            <a:chExt cx="8584835" cy="6752925"/>
          </a:xfrm>
        </p:grpSpPr>
        <p:sp>
          <p:nvSpPr>
            <p:cNvPr name="Freeform 14" id="14"/>
            <p:cNvSpPr/>
            <p:nvPr/>
          </p:nvSpPr>
          <p:spPr>
            <a:xfrm flipH="false" flipV="false" rot="0">
              <a:off x="0" y="0"/>
              <a:ext cx="8584819" cy="6752971"/>
            </a:xfrm>
            <a:custGeom>
              <a:avLst/>
              <a:gdLst/>
              <a:ahLst/>
              <a:cxnLst/>
              <a:rect r="r" b="b" t="t" l="l"/>
              <a:pathLst>
                <a:path h="6752971" w="8584819">
                  <a:moveTo>
                    <a:pt x="0" y="0"/>
                  </a:moveTo>
                  <a:lnTo>
                    <a:pt x="8584819" y="0"/>
                  </a:lnTo>
                  <a:lnTo>
                    <a:pt x="8584819" y="6752971"/>
                  </a:lnTo>
                  <a:lnTo>
                    <a:pt x="0" y="6752971"/>
                  </a:lnTo>
                  <a:lnTo>
                    <a:pt x="0" y="0"/>
                  </a:lnTo>
                  <a:close/>
                </a:path>
              </a:pathLst>
            </a:custGeom>
            <a:blipFill>
              <a:blip r:embed="rId5"/>
              <a:stretch>
                <a:fillRect l="0" t="0" r="0" b="0"/>
              </a:stretch>
            </a:blipFill>
          </p:spPr>
        </p:sp>
      </p:grpSp>
      <p:grpSp>
        <p:nvGrpSpPr>
          <p:cNvPr name="Group 15" id="15"/>
          <p:cNvGrpSpPr>
            <a:grpSpLocks noChangeAspect="true"/>
          </p:cNvGrpSpPr>
          <p:nvPr/>
        </p:nvGrpSpPr>
        <p:grpSpPr>
          <a:xfrm rot="0">
            <a:off x="14042571" y="3636324"/>
            <a:ext cx="3595687" cy="1281846"/>
            <a:chOff x="0" y="0"/>
            <a:chExt cx="4794249" cy="1709128"/>
          </a:xfrm>
        </p:grpSpPr>
        <p:sp>
          <p:nvSpPr>
            <p:cNvPr name="Freeform 16" id="16"/>
            <p:cNvSpPr/>
            <p:nvPr/>
          </p:nvSpPr>
          <p:spPr>
            <a:xfrm flipH="false" flipV="false" rot="0">
              <a:off x="0" y="0"/>
              <a:ext cx="4794250" cy="1709166"/>
            </a:xfrm>
            <a:custGeom>
              <a:avLst/>
              <a:gdLst/>
              <a:ahLst/>
              <a:cxnLst/>
              <a:rect r="r" b="b" t="t" l="l"/>
              <a:pathLst>
                <a:path h="1709166" w="4794250">
                  <a:moveTo>
                    <a:pt x="0" y="0"/>
                  </a:moveTo>
                  <a:lnTo>
                    <a:pt x="4794250" y="0"/>
                  </a:lnTo>
                  <a:lnTo>
                    <a:pt x="4794250" y="1709166"/>
                  </a:lnTo>
                  <a:lnTo>
                    <a:pt x="0" y="1709166"/>
                  </a:lnTo>
                  <a:lnTo>
                    <a:pt x="0" y="0"/>
                  </a:lnTo>
                  <a:close/>
                </a:path>
              </a:pathLst>
            </a:custGeom>
            <a:blipFill>
              <a:blip r:embed="rId6"/>
              <a:stretch>
                <a:fillRect l="0" t="0" r="0" b="2"/>
              </a:stretch>
            </a:blipFill>
          </p:spPr>
        </p:sp>
      </p:grpSp>
      <p:grpSp>
        <p:nvGrpSpPr>
          <p:cNvPr name="Group 17" id="17"/>
          <p:cNvGrpSpPr>
            <a:grpSpLocks noChangeAspect="true"/>
          </p:cNvGrpSpPr>
          <p:nvPr/>
        </p:nvGrpSpPr>
        <p:grpSpPr>
          <a:xfrm rot="0">
            <a:off x="13735095" y="2858988"/>
            <a:ext cx="4210638" cy="781159"/>
            <a:chOff x="0" y="0"/>
            <a:chExt cx="5614184" cy="1041545"/>
          </a:xfrm>
        </p:grpSpPr>
        <p:sp>
          <p:nvSpPr>
            <p:cNvPr name="Freeform 18" id="18"/>
            <p:cNvSpPr/>
            <p:nvPr/>
          </p:nvSpPr>
          <p:spPr>
            <a:xfrm flipH="false" flipV="false" rot="0">
              <a:off x="0" y="0"/>
              <a:ext cx="5614162" cy="1041527"/>
            </a:xfrm>
            <a:custGeom>
              <a:avLst/>
              <a:gdLst/>
              <a:ahLst/>
              <a:cxnLst/>
              <a:rect r="r" b="b" t="t" l="l"/>
              <a:pathLst>
                <a:path h="1041527" w="5614162">
                  <a:moveTo>
                    <a:pt x="0" y="0"/>
                  </a:moveTo>
                  <a:lnTo>
                    <a:pt x="5614162" y="0"/>
                  </a:lnTo>
                  <a:lnTo>
                    <a:pt x="5614162" y="1041527"/>
                  </a:lnTo>
                  <a:lnTo>
                    <a:pt x="0" y="1041527"/>
                  </a:lnTo>
                  <a:lnTo>
                    <a:pt x="0" y="0"/>
                  </a:lnTo>
                  <a:close/>
                </a:path>
              </a:pathLst>
            </a:custGeom>
            <a:blipFill>
              <a:blip r:embed="rId7"/>
              <a:stretch>
                <a:fillRect l="0" t="0" r="0" b="-1"/>
              </a:stretch>
            </a:blipFill>
          </p:spPr>
        </p:sp>
      </p:grpSp>
      <p:sp>
        <p:nvSpPr>
          <p:cNvPr name="AutoShape 19" id="19"/>
          <p:cNvSpPr/>
          <p:nvPr/>
        </p:nvSpPr>
        <p:spPr>
          <a:xfrm rot="-2121662">
            <a:off x="12544829" y="3545132"/>
            <a:ext cx="1087266" cy="0"/>
          </a:xfrm>
          <a:prstGeom prst="line">
            <a:avLst/>
          </a:prstGeom>
          <a:ln cap="rnd" w="19050">
            <a:solidFill>
              <a:srgbClr val="156082"/>
            </a:solidFill>
            <a:prstDash val="solid"/>
            <a:headEnd type="none" len="sm" w="sm"/>
            <a:tailEnd type="triangle" len="med" w="lg"/>
          </a:ln>
        </p:spPr>
      </p:sp>
      <p:grpSp>
        <p:nvGrpSpPr>
          <p:cNvPr name="Group 20" id="20"/>
          <p:cNvGrpSpPr>
            <a:grpSpLocks noChangeAspect="true"/>
          </p:cNvGrpSpPr>
          <p:nvPr/>
        </p:nvGrpSpPr>
        <p:grpSpPr>
          <a:xfrm rot="0">
            <a:off x="0" y="8336544"/>
            <a:ext cx="4996543" cy="1609950"/>
            <a:chOff x="0" y="0"/>
            <a:chExt cx="6662057" cy="2146600"/>
          </a:xfrm>
        </p:grpSpPr>
        <p:sp>
          <p:nvSpPr>
            <p:cNvPr name="Freeform 21" id="21"/>
            <p:cNvSpPr/>
            <p:nvPr/>
          </p:nvSpPr>
          <p:spPr>
            <a:xfrm flipH="false" flipV="false" rot="0">
              <a:off x="0" y="0"/>
              <a:ext cx="6662039" cy="2146554"/>
            </a:xfrm>
            <a:custGeom>
              <a:avLst/>
              <a:gdLst/>
              <a:ahLst/>
              <a:cxnLst/>
              <a:rect r="r" b="b" t="t" l="l"/>
              <a:pathLst>
                <a:path h="2146554" w="6662039">
                  <a:moveTo>
                    <a:pt x="0" y="0"/>
                  </a:moveTo>
                  <a:lnTo>
                    <a:pt x="6662039" y="0"/>
                  </a:lnTo>
                  <a:lnTo>
                    <a:pt x="6662039" y="2146554"/>
                  </a:lnTo>
                  <a:lnTo>
                    <a:pt x="0" y="2146554"/>
                  </a:lnTo>
                  <a:lnTo>
                    <a:pt x="0" y="0"/>
                  </a:lnTo>
                  <a:close/>
                </a:path>
              </a:pathLst>
            </a:custGeom>
            <a:blipFill>
              <a:blip r:embed="rId8"/>
              <a:stretch>
                <a:fillRect l="-11773" t="0" r="-11773" b="-2"/>
              </a:stretch>
            </a:blipFill>
          </p:spPr>
        </p:sp>
      </p:grpSp>
    </p:spTree>
  </p:cSld>
  <p:clrMapOvr>
    <a:masterClrMapping/>
  </p:clrMapOvr>
  <p:transition spd="fast">
    <p:fade/>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79387" y="90923"/>
            <a:ext cx="11822467" cy="1155621"/>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DISTRIBUIÇÃO F DE SNEDECOR</a:t>
            </a:r>
          </a:p>
        </p:txBody>
      </p:sp>
      <p:sp>
        <p:nvSpPr>
          <p:cNvPr name="TextBox 3" id="3"/>
          <p:cNvSpPr txBox="true"/>
          <p:nvPr/>
        </p:nvSpPr>
        <p:spPr>
          <a:xfrm rot="0">
            <a:off x="411481" y="1553905"/>
            <a:ext cx="5162204" cy="865742"/>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Conclusão:</a:t>
            </a:r>
          </a:p>
        </p:txBody>
      </p:sp>
      <p:grpSp>
        <p:nvGrpSpPr>
          <p:cNvPr name="Group 4" id="4"/>
          <p:cNvGrpSpPr>
            <a:grpSpLocks noChangeAspect="true"/>
          </p:cNvGrpSpPr>
          <p:nvPr/>
        </p:nvGrpSpPr>
        <p:grpSpPr>
          <a:xfrm rot="0">
            <a:off x="10027084" y="5356218"/>
            <a:ext cx="5572902" cy="2272029"/>
            <a:chOff x="0" y="0"/>
            <a:chExt cx="7430536" cy="3029372"/>
          </a:xfrm>
        </p:grpSpPr>
        <p:sp>
          <p:nvSpPr>
            <p:cNvPr name="Freeform 5" id="5"/>
            <p:cNvSpPr/>
            <p:nvPr/>
          </p:nvSpPr>
          <p:spPr>
            <a:xfrm flipH="false" flipV="false" rot="0">
              <a:off x="0" y="0"/>
              <a:ext cx="7430516" cy="3029331"/>
            </a:xfrm>
            <a:custGeom>
              <a:avLst/>
              <a:gdLst/>
              <a:ahLst/>
              <a:cxnLst/>
              <a:rect r="r" b="b" t="t" l="l"/>
              <a:pathLst>
                <a:path h="3029331" w="7430516">
                  <a:moveTo>
                    <a:pt x="0" y="0"/>
                  </a:moveTo>
                  <a:lnTo>
                    <a:pt x="7430516" y="0"/>
                  </a:lnTo>
                  <a:lnTo>
                    <a:pt x="7430516" y="3029331"/>
                  </a:lnTo>
                  <a:lnTo>
                    <a:pt x="0" y="3029331"/>
                  </a:lnTo>
                  <a:lnTo>
                    <a:pt x="0" y="0"/>
                  </a:lnTo>
                  <a:close/>
                </a:path>
              </a:pathLst>
            </a:custGeom>
            <a:blipFill>
              <a:blip r:embed="rId2"/>
              <a:stretch>
                <a:fillRect l="0" t="0" r="0" b="-1"/>
              </a:stretch>
            </a:blipFill>
          </p:spPr>
        </p:sp>
      </p:grpSp>
      <p:sp>
        <p:nvSpPr>
          <p:cNvPr name="AutoShape 6" id="6"/>
          <p:cNvSpPr/>
          <p:nvPr/>
        </p:nvSpPr>
        <p:spPr>
          <a:xfrm>
            <a:off x="14164326" y="6218495"/>
            <a:ext cx="1537124" cy="19050"/>
          </a:xfrm>
          <a:prstGeom prst="line">
            <a:avLst/>
          </a:prstGeom>
          <a:ln cap="rnd" w="19050">
            <a:solidFill>
              <a:srgbClr val="0F9ED5"/>
            </a:solidFill>
            <a:prstDash val="solid"/>
            <a:headEnd type="none" len="sm" w="sm"/>
            <a:tailEnd type="triangle" len="med" w="lg"/>
          </a:ln>
        </p:spPr>
      </p:sp>
      <p:sp>
        <p:nvSpPr>
          <p:cNvPr name="TextBox 7" id="7"/>
          <p:cNvSpPr txBox="true"/>
          <p:nvPr/>
        </p:nvSpPr>
        <p:spPr>
          <a:xfrm rot="0">
            <a:off x="15599986" y="5153025"/>
            <a:ext cx="2228850" cy="1467803"/>
          </a:xfrm>
          <a:prstGeom prst="rect">
            <a:avLst/>
          </a:prstGeom>
        </p:spPr>
        <p:txBody>
          <a:bodyPr anchor="t" rtlCol="false" tIns="0" lIns="0" bIns="0" rIns="0">
            <a:spAutoFit/>
          </a:bodyPr>
          <a:lstStyle/>
          <a:p>
            <a:pPr algn="l">
              <a:lnSpc>
                <a:spcPts val="3840"/>
              </a:lnSpc>
            </a:pPr>
            <a:r>
              <a:rPr lang="en-US" sz="3200">
                <a:solidFill>
                  <a:srgbClr val="000000"/>
                </a:solidFill>
                <a:latin typeface="Aptos"/>
                <a:ea typeface="Aptos"/>
                <a:cs typeface="Aptos"/>
                <a:sym typeface="Aptos"/>
              </a:rPr>
              <a:t>Estamos cometendo o erro tipo I</a:t>
            </a:r>
          </a:p>
        </p:txBody>
      </p:sp>
      <p:sp>
        <p:nvSpPr>
          <p:cNvPr name="TextBox 8" id="8"/>
          <p:cNvSpPr txBox="true"/>
          <p:nvPr/>
        </p:nvSpPr>
        <p:spPr>
          <a:xfrm rot="0">
            <a:off x="411481" y="2176713"/>
            <a:ext cx="17553214" cy="2221855"/>
          </a:xfrm>
          <a:prstGeom prst="rect">
            <a:avLst/>
          </a:prstGeom>
        </p:spPr>
        <p:txBody>
          <a:bodyPr anchor="t" rtlCol="false" tIns="0" lIns="0" bIns="0" rIns="0">
            <a:spAutoFit/>
          </a:bodyPr>
          <a:lstStyle/>
          <a:p>
            <a:pPr algn="just">
              <a:lnSpc>
                <a:spcPts val="3479"/>
              </a:lnSpc>
            </a:pPr>
            <a:r>
              <a:rPr lang="en-US" sz="2900">
                <a:solidFill>
                  <a:srgbClr val="000000"/>
                </a:solidFill>
                <a:latin typeface="Aptos"/>
                <a:ea typeface="Aptos"/>
                <a:cs typeface="Aptos"/>
                <a:sym typeface="Aptos"/>
              </a:rPr>
              <a:t>Portanto, como o valor de prova (Fcal = 3,83), e admitindo uma probabilidade de 5% de erro, deve-se decidir que os resultados produzidos pelos dois métodos não podem ser considerados como provenientes de uma mesma população. A precisão dos métodos não pode ser considerada similar, significando que um</a:t>
            </a:r>
          </a:p>
          <a:p>
            <a:pPr algn="just">
              <a:lnSpc>
                <a:spcPts val="3479"/>
              </a:lnSpc>
            </a:pPr>
            <a:r>
              <a:rPr lang="en-US" sz="2900">
                <a:solidFill>
                  <a:srgbClr val="000000"/>
                </a:solidFill>
                <a:latin typeface="Aptos"/>
                <a:ea typeface="Aptos"/>
                <a:cs typeface="Aptos"/>
                <a:sym typeface="Aptos"/>
              </a:rPr>
              <a:t>método é mais preciso que o outro. Implica dizer que o método (A: s² = 1,76) é menos preciso que o método (B: s² = 0,46), e que, para tomar esta decisão, admitiu-se um erro de 5%.</a:t>
            </a:r>
          </a:p>
        </p:txBody>
      </p:sp>
      <p:grpSp>
        <p:nvGrpSpPr>
          <p:cNvPr name="Group 9" id="9"/>
          <p:cNvGrpSpPr>
            <a:grpSpLocks noChangeAspect="true"/>
          </p:cNvGrpSpPr>
          <p:nvPr/>
        </p:nvGrpSpPr>
        <p:grpSpPr>
          <a:xfrm rot="0">
            <a:off x="143586" y="5026252"/>
            <a:ext cx="8999620" cy="4962705"/>
            <a:chOff x="0" y="0"/>
            <a:chExt cx="11999493" cy="6616940"/>
          </a:xfrm>
        </p:grpSpPr>
        <p:sp>
          <p:nvSpPr>
            <p:cNvPr name="Freeform 10" id="10"/>
            <p:cNvSpPr/>
            <p:nvPr/>
          </p:nvSpPr>
          <p:spPr>
            <a:xfrm flipH="false" flipV="false" rot="0">
              <a:off x="0" y="0"/>
              <a:ext cx="11999468" cy="6616954"/>
            </a:xfrm>
            <a:custGeom>
              <a:avLst/>
              <a:gdLst/>
              <a:ahLst/>
              <a:cxnLst/>
              <a:rect r="r" b="b" t="t" l="l"/>
              <a:pathLst>
                <a:path h="6616954" w="11999468">
                  <a:moveTo>
                    <a:pt x="0" y="0"/>
                  </a:moveTo>
                  <a:lnTo>
                    <a:pt x="11999468" y="0"/>
                  </a:lnTo>
                  <a:lnTo>
                    <a:pt x="11999468" y="6616954"/>
                  </a:lnTo>
                  <a:lnTo>
                    <a:pt x="0" y="6616954"/>
                  </a:lnTo>
                  <a:lnTo>
                    <a:pt x="0" y="0"/>
                  </a:lnTo>
                  <a:close/>
                </a:path>
              </a:pathLst>
            </a:custGeom>
            <a:blipFill>
              <a:blip r:embed="rId3"/>
              <a:stretch>
                <a:fillRect l="0" t="-8030" r="0" b="-8030"/>
              </a:stretch>
            </a:blipFill>
          </p:spPr>
        </p:sp>
      </p:grpSp>
      <p:sp>
        <p:nvSpPr>
          <p:cNvPr name="AutoShape 11" id="11"/>
          <p:cNvSpPr/>
          <p:nvPr/>
        </p:nvSpPr>
        <p:spPr>
          <a:xfrm>
            <a:off x="4607482" y="4702885"/>
            <a:ext cx="4616520" cy="19050"/>
          </a:xfrm>
          <a:prstGeom prst="line">
            <a:avLst/>
          </a:prstGeom>
          <a:ln cap="rnd" w="19050">
            <a:solidFill>
              <a:srgbClr val="0F9ED5"/>
            </a:solidFill>
            <a:prstDash val="solid"/>
            <a:headEnd type="none" len="sm" w="sm"/>
            <a:tailEnd type="triangle" len="med" w="lg"/>
          </a:ln>
        </p:spPr>
      </p:sp>
    </p:spTree>
  </p:cSld>
  <p:clrMapOvr>
    <a:masterClrMapping/>
  </p:clrMapOvr>
  <p:transition spd="fast">
    <p:fade/>
  </p:transition>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79387" y="90923"/>
            <a:ext cx="11822467" cy="740122"/>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DISTRIBUIÇÕES</a:t>
            </a:r>
          </a:p>
        </p:txBody>
      </p:sp>
      <p:sp>
        <p:nvSpPr>
          <p:cNvPr name="TextBox 3" id="3"/>
          <p:cNvSpPr txBox="true"/>
          <p:nvPr/>
        </p:nvSpPr>
        <p:spPr>
          <a:xfrm rot="0">
            <a:off x="411481" y="1553905"/>
            <a:ext cx="5162204" cy="439781"/>
          </a:xfrm>
          <a:prstGeom prst="rect">
            <a:avLst/>
          </a:prstGeom>
        </p:spPr>
        <p:txBody>
          <a:bodyPr anchor="t" rtlCol="false" tIns="0" lIns="0" bIns="0" rIns="0">
            <a:spAutoFit/>
          </a:bodyPr>
          <a:lstStyle/>
          <a:p>
            <a:pPr algn="just">
              <a:lnSpc>
                <a:spcPts val="3840"/>
              </a:lnSpc>
            </a:pPr>
            <a:r>
              <a:rPr lang="en-US" sz="3700">
                <a:solidFill>
                  <a:srgbClr val="FF0000"/>
                </a:solidFill>
                <a:latin typeface="Aptos"/>
                <a:ea typeface="Aptos"/>
                <a:cs typeface="Aptos"/>
                <a:sym typeface="Aptos"/>
              </a:rPr>
              <a:t>Diferenças:</a:t>
            </a:r>
          </a:p>
        </p:txBody>
      </p:sp>
      <p:sp>
        <p:nvSpPr>
          <p:cNvPr name="TextBox 4" id="4"/>
          <p:cNvSpPr txBox="true"/>
          <p:nvPr/>
        </p:nvSpPr>
        <p:spPr>
          <a:xfrm rot="0">
            <a:off x="411481" y="2176713"/>
            <a:ext cx="17553214" cy="3114407"/>
          </a:xfrm>
          <a:prstGeom prst="rect">
            <a:avLst/>
          </a:prstGeom>
        </p:spPr>
        <p:txBody>
          <a:bodyPr anchor="t" rtlCol="false" tIns="0" lIns="0" bIns="0" rIns="0">
            <a:spAutoFit/>
          </a:bodyPr>
          <a:lstStyle/>
          <a:p>
            <a:pPr algn="just">
              <a:lnSpc>
                <a:spcPts val="3479"/>
              </a:lnSpc>
            </a:pPr>
            <a:r>
              <a:rPr lang="en-US" sz="2900">
                <a:solidFill>
                  <a:srgbClr val="000000"/>
                </a:solidFill>
                <a:latin typeface="Aptos"/>
                <a:ea typeface="Aptos"/>
                <a:cs typeface="Aptos"/>
                <a:sym typeface="Aptos"/>
              </a:rPr>
              <a:t>Qui-quadrado: Usada para dados categóricos e testa a independência entre variáveis. Não assume uma distribuição normal e é baseada em frequências.</a:t>
            </a:r>
          </a:p>
          <a:p>
            <a:pPr algn="just">
              <a:lnSpc>
                <a:spcPts val="3479"/>
              </a:lnSpc>
            </a:pPr>
            <a:r>
              <a:rPr lang="en-US" sz="2900">
                <a:solidFill>
                  <a:srgbClr val="000000"/>
                </a:solidFill>
                <a:latin typeface="Aptos"/>
                <a:ea typeface="Aptos"/>
                <a:cs typeface="Aptos"/>
                <a:sym typeface="Aptos"/>
              </a:rPr>
              <a:t>t de Student: Usada para dados contínuos quando o tamanho da amostra é pequeno e o desvio padrão da população é desconhecido. Baseia-se na estimativa do desvio padrão da amostra e é mais “larga” que a distribuição normal, proporcionando mais flexibilidade para estimativas com menos dados.</a:t>
            </a:r>
          </a:p>
          <a:p>
            <a:pPr algn="just">
              <a:lnSpc>
                <a:spcPts val="3479"/>
              </a:lnSpc>
            </a:pPr>
            <a:r>
              <a:rPr lang="en-US" sz="2900">
                <a:solidFill>
                  <a:srgbClr val="000000"/>
                </a:solidFill>
                <a:latin typeface="Aptos"/>
                <a:ea typeface="Aptos"/>
                <a:cs typeface="Aptos"/>
                <a:sym typeface="Aptos"/>
              </a:rPr>
              <a:t>F de Snedecor: Usada para comparar duas ou mais variâncias de amostras e é uma razão de variâncias. É aplicada em testes ANOVA para comparar médias de três ou mais grupos.</a:t>
            </a:r>
          </a:p>
        </p:txBody>
      </p:sp>
    </p:spTree>
  </p:cSld>
  <p:clrMapOvr>
    <a:masterClrMapping/>
  </p:clrMapOvr>
  <p:transition spd="fast">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2583" y="1972332"/>
            <a:ext cx="17679741" cy="7848302"/>
          </a:xfrm>
          <a:prstGeom prst="rect">
            <a:avLst/>
          </a:prstGeom>
        </p:spPr>
        <p:txBody>
          <a:bodyPr anchor="t" rtlCol="false" tIns="0" lIns="0" bIns="0" rIns="0">
            <a:spAutoFit/>
          </a:bodyPr>
          <a:lstStyle/>
          <a:p>
            <a:pPr algn="l">
              <a:lnSpc>
                <a:spcPts val="3600"/>
              </a:lnSpc>
            </a:pPr>
            <a:r>
              <a:rPr lang="en-US" sz="3000" i="true">
                <a:solidFill>
                  <a:srgbClr val="000000"/>
                </a:solidFill>
                <a:latin typeface="Aptos Italics"/>
                <a:ea typeface="Aptos Italics"/>
                <a:cs typeface="Aptos Italics"/>
                <a:sym typeface="Aptos Italics"/>
              </a:rPr>
              <a:t>Slide de referência para construção do atual. </a:t>
            </a:r>
          </a:p>
          <a:p>
            <a:pPr algn="l">
              <a:lnSpc>
                <a:spcPts val="3600"/>
              </a:lnSpc>
            </a:pPr>
            <a:r>
              <a:rPr lang="en-US" sz="3000" i="true">
                <a:solidFill>
                  <a:srgbClr val="000000"/>
                </a:solidFill>
                <a:latin typeface="Aptos Italics"/>
                <a:ea typeface="Aptos Italics"/>
                <a:cs typeface="Aptos Italics"/>
                <a:sym typeface="Aptos Italics"/>
              </a:rPr>
              <a:t>Oliveira, B. et.al (2023.2). Variáveis Aleatórias Continuas.</a:t>
            </a:r>
          </a:p>
          <a:p>
            <a:pPr algn="l">
              <a:lnSpc>
                <a:spcPts val="3600"/>
              </a:lnSpc>
            </a:pPr>
          </a:p>
          <a:p>
            <a:pPr algn="l">
              <a:lnSpc>
                <a:spcPts val="3600"/>
              </a:lnSpc>
            </a:pPr>
            <a:r>
              <a:rPr lang="en-US" sz="3000" i="true">
                <a:solidFill>
                  <a:srgbClr val="000000"/>
                </a:solidFill>
                <a:latin typeface="Aptos Italics"/>
                <a:ea typeface="Aptos Italics"/>
                <a:cs typeface="Aptos Italics"/>
                <a:sym typeface="Aptos Italics"/>
              </a:rPr>
              <a:t>Faria, J. C. (2009). Notas de aula expandida. https://lec.pro.br/download/faria/apostilas/CET018_10ed_1pf.pdf</a:t>
            </a:r>
          </a:p>
          <a:p>
            <a:pPr algn="l">
              <a:lnSpc>
                <a:spcPts val="3600"/>
              </a:lnSpc>
            </a:pPr>
          </a:p>
          <a:p>
            <a:pPr algn="l">
              <a:lnSpc>
                <a:spcPts val="3600"/>
              </a:lnSpc>
            </a:pPr>
            <a:r>
              <a:rPr lang="en-US" sz="3000" i="true">
                <a:solidFill>
                  <a:srgbClr val="000000"/>
                </a:solidFill>
                <a:latin typeface="Aptos Italics"/>
                <a:ea typeface="Aptos Italics"/>
                <a:cs typeface="Aptos Italics"/>
                <a:sym typeface="Aptos Italics"/>
              </a:rPr>
              <a:t>Bonat, W. H. Funções de probabilidade, densidade e distribuição.</a:t>
            </a:r>
          </a:p>
          <a:p>
            <a:pPr algn="l">
              <a:lnSpc>
                <a:spcPts val="3600"/>
              </a:lnSpc>
            </a:pPr>
            <a:r>
              <a:rPr lang="en-US" sz="3000" i="true">
                <a:solidFill>
                  <a:srgbClr val="000000"/>
                </a:solidFill>
                <a:latin typeface="Aptos Italics"/>
                <a:ea typeface="Aptos Italics"/>
                <a:cs typeface="Aptos Italics"/>
                <a:sym typeface="Aptos Italics"/>
              </a:rPr>
              <a:t>http://www.leg.ufpr.br/~paulojus/estbas/slides/302_variaveis_aleatorias.pdf</a:t>
            </a:r>
          </a:p>
          <a:p>
            <a:pPr algn="l">
              <a:lnSpc>
                <a:spcPts val="3600"/>
              </a:lnSpc>
            </a:pPr>
          </a:p>
          <a:p>
            <a:pPr algn="l">
              <a:lnSpc>
                <a:spcPts val="3600"/>
              </a:lnSpc>
            </a:pPr>
            <a:r>
              <a:rPr lang="en-US" sz="3000" i="true">
                <a:solidFill>
                  <a:srgbClr val="000000"/>
                </a:solidFill>
                <a:latin typeface="Aptos Italics"/>
                <a:ea typeface="Aptos Italics"/>
                <a:cs typeface="Aptos Italics"/>
                <a:sym typeface="Aptos Italics"/>
              </a:rPr>
              <a:t>Maioli, D. (2021). Probabilidade Aula 21 - Distribuição Normal.</a:t>
            </a:r>
          </a:p>
          <a:p>
            <a:pPr algn="l">
              <a:lnSpc>
                <a:spcPts val="3600"/>
              </a:lnSpc>
            </a:pPr>
            <a:r>
              <a:rPr lang="en-US" sz="3000" i="true">
                <a:solidFill>
                  <a:srgbClr val="000000"/>
                </a:solidFill>
                <a:latin typeface="Aptos Italics"/>
                <a:ea typeface="Aptos Italics"/>
                <a:cs typeface="Aptos Italics"/>
                <a:sym typeface="Aptos Italics"/>
              </a:rPr>
              <a:t>https://www.youtube.com/watch?v=AB4wWER_wAI</a:t>
            </a:r>
          </a:p>
          <a:p>
            <a:pPr algn="l">
              <a:lnSpc>
                <a:spcPts val="3600"/>
              </a:lnSpc>
            </a:pPr>
          </a:p>
          <a:p>
            <a:pPr algn="l">
              <a:lnSpc>
                <a:spcPts val="3600"/>
              </a:lnSpc>
            </a:pPr>
            <a:r>
              <a:rPr lang="en-US" sz="3000" i="true">
                <a:solidFill>
                  <a:srgbClr val="000000"/>
                </a:solidFill>
                <a:latin typeface="Aptos Italics"/>
                <a:ea typeface="Aptos Italics"/>
                <a:cs typeface="Aptos Italics"/>
                <a:sym typeface="Aptos Italics"/>
              </a:rPr>
              <a:t>UNIVESP. (2018). Estatística e Probabilidade - Aula 12 - Teste Qui-quadrado</a:t>
            </a:r>
          </a:p>
          <a:p>
            <a:pPr algn="l">
              <a:lnSpc>
                <a:spcPts val="3600"/>
              </a:lnSpc>
            </a:pPr>
            <a:r>
              <a:rPr lang="en-US" sz="3000" i="true">
                <a:solidFill>
                  <a:srgbClr val="000000"/>
                </a:solidFill>
                <a:latin typeface="Aptos Italics"/>
                <a:ea typeface="Aptos Italics"/>
                <a:cs typeface="Aptos Italics"/>
                <a:sym typeface="Aptos Italics"/>
              </a:rPr>
              <a:t>https://www.youtube.com/watch?v=4QfHVbpAoSg</a:t>
            </a:r>
          </a:p>
          <a:p>
            <a:pPr algn="l">
              <a:lnSpc>
                <a:spcPts val="3600"/>
              </a:lnSpc>
            </a:pPr>
          </a:p>
          <a:p>
            <a:pPr algn="l">
              <a:lnSpc>
                <a:spcPts val="3600"/>
              </a:lnSpc>
            </a:pPr>
          </a:p>
          <a:p>
            <a:pPr algn="l">
              <a:lnSpc>
                <a:spcPts val="3600"/>
              </a:lnSpc>
            </a:pPr>
          </a:p>
        </p:txBody>
      </p:sp>
      <p:sp>
        <p:nvSpPr>
          <p:cNvPr name="TextBox 3" id="3"/>
          <p:cNvSpPr txBox="true"/>
          <p:nvPr/>
        </p:nvSpPr>
        <p:spPr>
          <a:xfrm rot="0">
            <a:off x="4712338" y="335851"/>
            <a:ext cx="8863324" cy="1432620"/>
          </a:xfrm>
          <a:prstGeom prst="rect">
            <a:avLst/>
          </a:prstGeom>
        </p:spPr>
        <p:txBody>
          <a:bodyPr anchor="t" rtlCol="false" tIns="0" lIns="0" bIns="0" rIns="0">
            <a:spAutoFit/>
          </a:bodyPr>
          <a:lstStyle/>
          <a:p>
            <a:pPr algn="ctr">
              <a:lnSpc>
                <a:spcPts val="5434"/>
              </a:lnSpc>
            </a:pPr>
            <a:r>
              <a:rPr lang="en-US" sz="4529" b="true">
                <a:solidFill>
                  <a:srgbClr val="060644"/>
                </a:solidFill>
                <a:latin typeface="Poppins Bold"/>
                <a:ea typeface="Poppins Bold"/>
                <a:cs typeface="Poppins Bold"/>
                <a:sym typeface="Poppins Bold"/>
              </a:rPr>
              <a:t>Referências e material </a:t>
            </a:r>
          </a:p>
          <a:p>
            <a:pPr algn="ctr">
              <a:lnSpc>
                <a:spcPts val="5434"/>
              </a:lnSpc>
            </a:pPr>
            <a:r>
              <a:rPr lang="en-US" sz="4529" b="true">
                <a:solidFill>
                  <a:srgbClr val="060644"/>
                </a:solidFill>
                <a:latin typeface="Poppins Bold"/>
                <a:ea typeface="Poppins Bold"/>
                <a:cs typeface="Poppins Bold"/>
                <a:sym typeface="Poppins Bold"/>
              </a:rPr>
              <a:t>de apoio</a:t>
            </a:r>
          </a:p>
        </p:txBody>
      </p:sp>
      <p:sp>
        <p:nvSpPr>
          <p:cNvPr name="Freeform 4" id="4"/>
          <p:cNvSpPr/>
          <p:nvPr/>
        </p:nvSpPr>
        <p:spPr>
          <a:xfrm flipH="false" flipV="false" rot="0">
            <a:off x="11663534" y="-2197000"/>
            <a:ext cx="6624466" cy="2376615"/>
          </a:xfrm>
          <a:custGeom>
            <a:avLst/>
            <a:gdLst/>
            <a:ahLst/>
            <a:cxnLst/>
            <a:rect r="r" b="b" t="t" l="l"/>
            <a:pathLst>
              <a:path h="2376615" w="6624466">
                <a:moveTo>
                  <a:pt x="0" y="0"/>
                </a:moveTo>
                <a:lnTo>
                  <a:pt x="6624466" y="0"/>
                </a:lnTo>
                <a:lnTo>
                  <a:pt x="6624466" y="2376615"/>
                </a:lnTo>
                <a:lnTo>
                  <a:pt x="0" y="2376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8319" y="2607115"/>
            <a:ext cx="14305607" cy="6079883"/>
          </a:xfrm>
          <a:custGeom>
            <a:avLst/>
            <a:gdLst/>
            <a:ahLst/>
            <a:cxnLst/>
            <a:rect r="r" b="b" t="t" l="l"/>
            <a:pathLst>
              <a:path h="6079883" w="14305607">
                <a:moveTo>
                  <a:pt x="0" y="0"/>
                </a:moveTo>
                <a:lnTo>
                  <a:pt x="14305607" y="0"/>
                </a:lnTo>
                <a:lnTo>
                  <a:pt x="14305607" y="6079883"/>
                </a:lnTo>
                <a:lnTo>
                  <a:pt x="0" y="6079883"/>
                </a:lnTo>
                <a:lnTo>
                  <a:pt x="0" y="0"/>
                </a:lnTo>
                <a:close/>
              </a:path>
            </a:pathLst>
          </a:custGeom>
          <a:blipFill>
            <a:blip r:embed="rId2"/>
            <a:stretch>
              <a:fillRect l="0" t="0" r="0" b="0"/>
            </a:stretch>
          </a:blipFill>
        </p:spPr>
      </p:sp>
      <p:sp>
        <p:nvSpPr>
          <p:cNvPr name="TextBox 3" id="3"/>
          <p:cNvSpPr txBox="true"/>
          <p:nvPr/>
        </p:nvSpPr>
        <p:spPr>
          <a:xfrm rot="0">
            <a:off x="1417995" y="942975"/>
            <a:ext cx="14794468"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Aúxilio visual para os exemplos em Python</a:t>
            </a:r>
          </a:p>
        </p:txBody>
      </p:sp>
    </p:spTree>
  </p:cSld>
  <p:clrMapOvr>
    <a:masterClrMapping/>
  </p:clrMapOvr>
  <p:transition spd="fast">
    <p:fade/>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55526"/>
            <a:ext cx="10000666" cy="6864129"/>
          </a:xfrm>
          <a:custGeom>
            <a:avLst/>
            <a:gdLst/>
            <a:ahLst/>
            <a:cxnLst/>
            <a:rect r="r" b="b" t="t" l="l"/>
            <a:pathLst>
              <a:path h="6864129" w="10000666">
                <a:moveTo>
                  <a:pt x="0" y="0"/>
                </a:moveTo>
                <a:lnTo>
                  <a:pt x="10000666" y="0"/>
                </a:lnTo>
                <a:lnTo>
                  <a:pt x="10000666" y="6864129"/>
                </a:lnTo>
                <a:lnTo>
                  <a:pt x="0" y="6864129"/>
                </a:lnTo>
                <a:lnTo>
                  <a:pt x="0" y="0"/>
                </a:lnTo>
                <a:close/>
              </a:path>
            </a:pathLst>
          </a:custGeom>
          <a:blipFill>
            <a:blip r:embed="rId2"/>
            <a:stretch>
              <a:fillRect l="-10878" t="0" r="-25100" b="0"/>
            </a:stretch>
          </a:blipFill>
        </p:spPr>
      </p:sp>
      <p:sp>
        <p:nvSpPr>
          <p:cNvPr name="TextBox 3" id="3"/>
          <p:cNvSpPr txBox="true"/>
          <p:nvPr/>
        </p:nvSpPr>
        <p:spPr>
          <a:xfrm rot="0">
            <a:off x="1417995" y="942975"/>
            <a:ext cx="14794468"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Aúxilio visual para os exemplos em Python</a:t>
            </a:r>
          </a:p>
        </p:txBody>
      </p:sp>
    </p:spTree>
  </p:cSld>
  <p:clrMapOvr>
    <a:masterClrMapping/>
  </p:clrMapOvr>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019392" y="942975"/>
            <a:ext cx="9591675"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Distribuição Normal Padrão</a:t>
            </a:r>
          </a:p>
        </p:txBody>
      </p:sp>
      <p:sp>
        <p:nvSpPr>
          <p:cNvPr name="TextBox 3" id="3"/>
          <p:cNvSpPr txBox="true"/>
          <p:nvPr/>
        </p:nvSpPr>
        <p:spPr>
          <a:xfrm rot="0">
            <a:off x="1028700" y="2503103"/>
            <a:ext cx="16017741" cy="1100272"/>
          </a:xfrm>
          <a:prstGeom prst="rect">
            <a:avLst/>
          </a:prstGeom>
        </p:spPr>
        <p:txBody>
          <a:bodyPr anchor="t" rtlCol="false" tIns="0" lIns="0" bIns="0" rIns="0">
            <a:spAutoFit/>
          </a:bodyPr>
          <a:lstStyle/>
          <a:p>
            <a:pPr algn="l">
              <a:lnSpc>
                <a:spcPts val="4455"/>
              </a:lnSpc>
            </a:pPr>
            <a:r>
              <a:rPr lang="en-US" sz="3182">
                <a:solidFill>
                  <a:srgbClr val="000000"/>
                </a:solidFill>
                <a:latin typeface="Canva Sans"/>
                <a:ea typeface="Canva Sans"/>
                <a:cs typeface="Canva Sans"/>
                <a:sym typeface="Canva Sans"/>
              </a:rPr>
              <a:t>No Python, a distribuição normal pode ser utilizada por meio das funções abaixo, em todas elas pode ser definir a média (loc) e o desvio padrão (scale).</a:t>
            </a:r>
          </a:p>
        </p:txBody>
      </p:sp>
      <p:sp>
        <p:nvSpPr>
          <p:cNvPr name="TextBox 4" id="4"/>
          <p:cNvSpPr txBox="true"/>
          <p:nvPr/>
        </p:nvSpPr>
        <p:spPr>
          <a:xfrm rot="0">
            <a:off x="963764" y="4502150"/>
            <a:ext cx="16147614" cy="5605653"/>
          </a:xfrm>
          <a:prstGeom prst="rect">
            <a:avLst/>
          </a:prstGeom>
        </p:spPr>
        <p:txBody>
          <a:bodyPr anchor="t" rtlCol="false" tIns="0" lIns="0" bIns="0" rIns="0">
            <a:spAutoFit/>
          </a:bodyPr>
          <a:lstStyle/>
          <a:p>
            <a:pPr algn="l">
              <a:lnSpc>
                <a:spcPts val="4452"/>
              </a:lnSpc>
            </a:pPr>
            <a:r>
              <a:rPr lang="en-US" sz="3179">
                <a:solidFill>
                  <a:srgbClr val="000000"/>
                </a:solidFill>
                <a:latin typeface="Canva Sans"/>
                <a:ea typeface="Canva Sans"/>
                <a:cs typeface="Canva Sans"/>
                <a:sym typeface="Canva Sans"/>
              </a:rPr>
              <a:t>norm.pdf(x, loc=mean, scale=sd) - densidade de probabilidade no ponto x (PDF)</a:t>
            </a:r>
          </a:p>
          <a:p>
            <a:pPr algn="l">
              <a:lnSpc>
                <a:spcPts val="4452"/>
              </a:lnSpc>
            </a:pPr>
          </a:p>
          <a:p>
            <a:pPr algn="l">
              <a:lnSpc>
                <a:spcPts val="4452"/>
              </a:lnSpc>
            </a:pPr>
            <a:r>
              <a:rPr lang="en-US" sz="3179">
                <a:solidFill>
                  <a:srgbClr val="000000"/>
                </a:solidFill>
                <a:latin typeface="Canva Sans"/>
                <a:ea typeface="Canva Sans"/>
                <a:cs typeface="Canva Sans"/>
                <a:sym typeface="Canva Sans"/>
              </a:rPr>
              <a:t>norm.cdf(x, loc=mean, scale=sd) - função de probabilidade acumulada no ponto x (CDF)</a:t>
            </a:r>
          </a:p>
          <a:p>
            <a:pPr algn="l">
              <a:lnSpc>
                <a:spcPts val="4452"/>
              </a:lnSpc>
            </a:pPr>
          </a:p>
          <a:p>
            <a:pPr algn="l">
              <a:lnSpc>
                <a:spcPts val="4452"/>
              </a:lnSpc>
            </a:pPr>
            <a:r>
              <a:rPr lang="en-US" sz="3179">
                <a:solidFill>
                  <a:srgbClr val="000000"/>
                </a:solidFill>
                <a:latin typeface="Canva Sans"/>
                <a:ea typeface="Canva Sans"/>
                <a:cs typeface="Canva Sans"/>
                <a:sym typeface="Canva Sans"/>
              </a:rPr>
              <a:t>norm.ppf(p, loc=mean, scale=sd) - quantil correspondente a uma dada probabilidade p</a:t>
            </a:r>
          </a:p>
          <a:p>
            <a:pPr algn="l">
              <a:lnSpc>
                <a:spcPts val="4452"/>
              </a:lnSpc>
            </a:pPr>
          </a:p>
          <a:p>
            <a:pPr algn="l">
              <a:lnSpc>
                <a:spcPts val="4452"/>
              </a:lnSpc>
            </a:pPr>
            <a:r>
              <a:rPr lang="en-US" sz="3179">
                <a:solidFill>
                  <a:srgbClr val="000000"/>
                </a:solidFill>
                <a:latin typeface="Canva Sans"/>
                <a:ea typeface="Canva Sans"/>
                <a:cs typeface="Canva Sans"/>
                <a:sym typeface="Canva Sans"/>
              </a:rPr>
              <a:t>norm.rvs(loc=mean, scale=sd, size=n) - amostra da distribuição normal de tamanho n</a:t>
            </a:r>
          </a:p>
        </p:txBody>
      </p:sp>
    </p:spTree>
  </p:cSld>
  <p:clrMapOvr>
    <a:masterClrMapping/>
  </p:clrMapOvr>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354785" y="942975"/>
            <a:ext cx="10920889"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Distribuição Qui-Quadrado ( X²)</a:t>
            </a:r>
          </a:p>
        </p:txBody>
      </p:sp>
      <p:sp>
        <p:nvSpPr>
          <p:cNvPr name="TextBox 3" id="3"/>
          <p:cNvSpPr txBox="true"/>
          <p:nvPr/>
        </p:nvSpPr>
        <p:spPr>
          <a:xfrm rot="0">
            <a:off x="1291917" y="4644952"/>
            <a:ext cx="15704165" cy="4944427"/>
          </a:xfrm>
          <a:prstGeom prst="rect">
            <a:avLst/>
          </a:prstGeom>
        </p:spPr>
        <p:txBody>
          <a:bodyPr anchor="t" rtlCol="false" tIns="0" lIns="0" bIns="0" rIns="0">
            <a:spAutoFit/>
          </a:bodyPr>
          <a:lstStyle/>
          <a:p>
            <a:pPr algn="l">
              <a:lnSpc>
                <a:spcPts val="4925"/>
              </a:lnSpc>
            </a:pPr>
            <a:r>
              <a:rPr lang="en-US" sz="3517">
                <a:solidFill>
                  <a:srgbClr val="000000"/>
                </a:solidFill>
                <a:latin typeface="Canva Sans"/>
                <a:ea typeface="Canva Sans"/>
                <a:cs typeface="Canva Sans"/>
                <a:sym typeface="Canva Sans"/>
              </a:rPr>
              <a:t>chi2.p</a:t>
            </a:r>
            <a:r>
              <a:rPr lang="en-US" sz="3517">
                <a:solidFill>
                  <a:srgbClr val="000000"/>
                </a:solidFill>
                <a:latin typeface="Canva Sans"/>
                <a:ea typeface="Canva Sans"/>
                <a:cs typeface="Canva Sans"/>
                <a:sym typeface="Canva Sans"/>
              </a:rPr>
              <a:t>df(x, df) – densidade de probabilidade no ponto x (PDF)</a:t>
            </a:r>
          </a:p>
          <a:p>
            <a:pPr algn="l">
              <a:lnSpc>
                <a:spcPts val="4925"/>
              </a:lnSpc>
            </a:pPr>
          </a:p>
          <a:p>
            <a:pPr algn="l">
              <a:lnSpc>
                <a:spcPts val="4925"/>
              </a:lnSpc>
            </a:pPr>
            <a:r>
              <a:rPr lang="en-US" sz="3517">
                <a:solidFill>
                  <a:srgbClr val="000000"/>
                </a:solidFill>
                <a:latin typeface="Canva Sans"/>
                <a:ea typeface="Canva Sans"/>
                <a:cs typeface="Canva Sans"/>
                <a:sym typeface="Canva Sans"/>
              </a:rPr>
              <a:t>chi2.cdf(x, df) – função de probabilidade acumulada no ponto x (CDF)</a:t>
            </a:r>
          </a:p>
          <a:p>
            <a:pPr algn="l">
              <a:lnSpc>
                <a:spcPts val="4925"/>
              </a:lnSpc>
            </a:pPr>
          </a:p>
          <a:p>
            <a:pPr algn="l">
              <a:lnSpc>
                <a:spcPts val="4925"/>
              </a:lnSpc>
            </a:pPr>
            <a:r>
              <a:rPr lang="en-US" sz="3517">
                <a:solidFill>
                  <a:srgbClr val="000000"/>
                </a:solidFill>
                <a:latin typeface="Canva Sans"/>
                <a:ea typeface="Canva Sans"/>
                <a:cs typeface="Canva Sans"/>
                <a:sym typeface="Canva Sans"/>
              </a:rPr>
              <a:t>chi2.ppf(p, df) – quantil correspondente a uma dada probabilidade p</a:t>
            </a:r>
          </a:p>
          <a:p>
            <a:pPr algn="l">
              <a:lnSpc>
                <a:spcPts val="4925"/>
              </a:lnSpc>
            </a:pPr>
          </a:p>
          <a:p>
            <a:pPr algn="l">
              <a:lnSpc>
                <a:spcPts val="4925"/>
              </a:lnSpc>
            </a:pPr>
            <a:r>
              <a:rPr lang="en-US" sz="3517">
                <a:solidFill>
                  <a:srgbClr val="000000"/>
                </a:solidFill>
                <a:latin typeface="Canva Sans"/>
                <a:ea typeface="Canva Sans"/>
                <a:cs typeface="Canva Sans"/>
                <a:sym typeface="Canva Sans"/>
              </a:rPr>
              <a:t>chi2.rvs(df, size=n) – amostra da distribuição Qui-quadrado de tamanho n</a:t>
            </a:r>
          </a:p>
          <a:p>
            <a:pPr algn="l">
              <a:lnSpc>
                <a:spcPts val="4925"/>
              </a:lnSpc>
            </a:pPr>
          </a:p>
        </p:txBody>
      </p:sp>
      <p:sp>
        <p:nvSpPr>
          <p:cNvPr name="TextBox 4" id="4"/>
          <p:cNvSpPr txBox="true"/>
          <p:nvPr/>
        </p:nvSpPr>
        <p:spPr>
          <a:xfrm rot="0">
            <a:off x="1291917" y="2411560"/>
            <a:ext cx="15704165"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No Python, a distribuição X² pode ser utilizada por meio das funções abaixo todas elas pode ser definir grau de liberdade (df):  </a:t>
            </a:r>
          </a:p>
        </p:txBody>
      </p:sp>
    </p:spTree>
  </p:cSld>
  <p:clrMapOvr>
    <a:masterClrMapping/>
  </p:clrMapOvr>
</p:sld>
</file>

<file path=ppt/slides/slide6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462185" y="942975"/>
            <a:ext cx="8706088"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Distribuição t de Student</a:t>
            </a:r>
          </a:p>
        </p:txBody>
      </p:sp>
      <p:sp>
        <p:nvSpPr>
          <p:cNvPr name="TextBox 3" id="3"/>
          <p:cNvSpPr txBox="true"/>
          <p:nvPr/>
        </p:nvSpPr>
        <p:spPr>
          <a:xfrm rot="0">
            <a:off x="1028700" y="4074236"/>
            <a:ext cx="14608016" cy="4921250"/>
          </a:xfrm>
          <a:prstGeom prst="rect">
            <a:avLst/>
          </a:prstGeom>
        </p:spPr>
        <p:txBody>
          <a:bodyPr anchor="t" rtlCol="false" tIns="0" lIns="0" bIns="0" rIns="0">
            <a:spAutoFit/>
          </a:bodyPr>
          <a:lstStyle/>
          <a:p>
            <a:pPr algn="just">
              <a:lnSpc>
                <a:spcPts val="4899"/>
              </a:lnSpc>
            </a:pPr>
            <a:r>
              <a:rPr lang="en-US" sz="3499">
                <a:solidFill>
                  <a:srgbClr val="000000"/>
                </a:solidFill>
                <a:latin typeface="Canva Sans"/>
                <a:ea typeface="Canva Sans"/>
                <a:cs typeface="Canva Sans"/>
                <a:sym typeface="Canva Sans"/>
              </a:rPr>
              <a:t>t.p</a:t>
            </a:r>
            <a:r>
              <a:rPr lang="en-US" sz="3499">
                <a:solidFill>
                  <a:srgbClr val="000000"/>
                </a:solidFill>
                <a:latin typeface="Canva Sans"/>
                <a:ea typeface="Canva Sans"/>
                <a:cs typeface="Canva Sans"/>
                <a:sym typeface="Canva Sans"/>
              </a:rPr>
              <a:t>df(x, df) – densidade de probabilidade no ponto x (PDF)</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t.cdf(x, df) – função de probabilidade acumulada no ponto x (CDF)</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t.ppf(p, df) – quantil correspondente a uma dada probabilidade p</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t.rvs(df, size=n) – amostra da distribuição t de Student de tamanho n</a:t>
            </a:r>
          </a:p>
          <a:p>
            <a:pPr algn="just">
              <a:lnSpc>
                <a:spcPts val="4899"/>
              </a:lnSpc>
            </a:pPr>
          </a:p>
        </p:txBody>
      </p:sp>
      <p:sp>
        <p:nvSpPr>
          <p:cNvPr name="TextBox 4" id="4"/>
          <p:cNvSpPr txBox="true"/>
          <p:nvPr/>
        </p:nvSpPr>
        <p:spPr>
          <a:xfrm rot="0">
            <a:off x="1028700" y="2352395"/>
            <a:ext cx="15186053" cy="11804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No Python, a distribuição t pode ser utilizada por meio das funções abaixo, em todas elas pode ser definir o grau de liberdade (df):</a:t>
            </a:r>
          </a:p>
        </p:txBody>
      </p:sp>
    </p:spTree>
  </p:cSld>
  <p:clrMapOvr>
    <a:masterClrMapping/>
  </p:clrMapOvr>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47205" y="942975"/>
            <a:ext cx="9336048"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Montserrat Bold"/>
                <a:ea typeface="Montserrat Bold"/>
                <a:cs typeface="Montserrat Bold"/>
                <a:sym typeface="Montserrat Bold"/>
              </a:rPr>
              <a:t>Distribuição F de Snedecor</a:t>
            </a:r>
          </a:p>
        </p:txBody>
      </p:sp>
      <p:sp>
        <p:nvSpPr>
          <p:cNvPr name="TextBox 3" id="3"/>
          <p:cNvSpPr txBox="true"/>
          <p:nvPr/>
        </p:nvSpPr>
        <p:spPr>
          <a:xfrm rot="0">
            <a:off x="1028700" y="4337050"/>
            <a:ext cx="15262979" cy="4921250"/>
          </a:xfrm>
          <a:prstGeom prst="rect">
            <a:avLst/>
          </a:prstGeom>
        </p:spPr>
        <p:txBody>
          <a:bodyPr anchor="t" rtlCol="false" tIns="0" lIns="0" bIns="0" rIns="0">
            <a:spAutoFit/>
          </a:bodyPr>
          <a:lstStyle/>
          <a:p>
            <a:pPr algn="just">
              <a:lnSpc>
                <a:spcPts val="4899"/>
              </a:lnSpc>
            </a:pPr>
            <a:r>
              <a:rPr lang="en-US" sz="3499">
                <a:solidFill>
                  <a:srgbClr val="000000"/>
                </a:solidFill>
                <a:latin typeface="Canva Sans"/>
                <a:ea typeface="Canva Sans"/>
                <a:cs typeface="Canva Sans"/>
                <a:sym typeface="Canva Sans"/>
              </a:rPr>
              <a:t>f.pdf(x, dfn, </a:t>
            </a:r>
            <a:r>
              <a:rPr lang="en-US" sz="3499">
                <a:solidFill>
                  <a:srgbClr val="000000"/>
                </a:solidFill>
                <a:latin typeface="Canva Sans"/>
                <a:ea typeface="Canva Sans"/>
                <a:cs typeface="Canva Sans"/>
                <a:sym typeface="Canva Sans"/>
              </a:rPr>
              <a:t>dfd) – densidade de probabilidade no ponto x (PDF)</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f.cdf(x, dfn, dfd) – função de probabilidade acumulada no ponto x (CDF)</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f.ppf(p, dfn, dfd) – quantil correspondente a uma dada probabilidade p</a:t>
            </a:r>
          </a:p>
          <a:p>
            <a:pPr algn="just">
              <a:lnSpc>
                <a:spcPts val="4899"/>
              </a:lnSpc>
            </a:pPr>
          </a:p>
          <a:p>
            <a:pPr algn="just">
              <a:lnSpc>
                <a:spcPts val="4899"/>
              </a:lnSpc>
            </a:pPr>
            <a:r>
              <a:rPr lang="en-US" sz="3499">
                <a:solidFill>
                  <a:srgbClr val="000000"/>
                </a:solidFill>
                <a:latin typeface="Canva Sans"/>
                <a:ea typeface="Canva Sans"/>
                <a:cs typeface="Canva Sans"/>
                <a:sym typeface="Canva Sans"/>
              </a:rPr>
              <a:t>f.rvs(dfn, dfd, size=n) – amostra da distribuição F de tamanho n</a:t>
            </a:r>
          </a:p>
          <a:p>
            <a:pPr algn="just">
              <a:lnSpc>
                <a:spcPts val="4899"/>
              </a:lnSpc>
            </a:pPr>
          </a:p>
        </p:txBody>
      </p:sp>
      <p:sp>
        <p:nvSpPr>
          <p:cNvPr name="TextBox 4" id="4"/>
          <p:cNvSpPr txBox="true"/>
          <p:nvPr/>
        </p:nvSpPr>
        <p:spPr>
          <a:xfrm rot="0">
            <a:off x="1028700" y="2165985"/>
            <a:ext cx="16230600" cy="1825625"/>
          </a:xfrm>
          <a:prstGeom prst="rect">
            <a:avLst/>
          </a:prstGeom>
        </p:spPr>
        <p:txBody>
          <a:bodyPr anchor="t" rtlCol="false" tIns="0" lIns="0" bIns="0" rIns="0">
            <a:spAutoFit/>
          </a:bodyPr>
          <a:lstStyle/>
          <a:p>
            <a:pPr algn="l">
              <a:lnSpc>
                <a:spcPts val="4899"/>
              </a:lnSpc>
            </a:pPr>
            <a:r>
              <a:rPr lang="en-US" sz="3499">
                <a:solidFill>
                  <a:srgbClr val="000000"/>
                </a:solidFill>
                <a:latin typeface="Canva Sans"/>
                <a:ea typeface="Canva Sans"/>
                <a:cs typeface="Canva Sans"/>
                <a:sym typeface="Canva Sans"/>
              </a:rPr>
              <a:t>No Python,</a:t>
            </a:r>
            <a:r>
              <a:rPr lang="en-US" sz="3499">
                <a:solidFill>
                  <a:srgbClr val="000000"/>
                </a:solidFill>
                <a:latin typeface="Canva Sans"/>
                <a:ea typeface="Canva Sans"/>
                <a:cs typeface="Canva Sans"/>
                <a:sym typeface="Canva Sans"/>
              </a:rPr>
              <a:t> a distribuição F pode ser utilizada por meio das funções abaixo, em todas elas pode se definir os graus de liberdade do numerador (df1) e denominador (df2)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058121" y="3162168"/>
            <a:ext cx="8428605" cy="5132172"/>
          </a:xfrm>
          <a:custGeom>
            <a:avLst/>
            <a:gdLst/>
            <a:ahLst/>
            <a:cxnLst/>
            <a:rect r="r" b="b" t="t" l="l"/>
            <a:pathLst>
              <a:path h="5132172" w="8428605">
                <a:moveTo>
                  <a:pt x="0" y="0"/>
                </a:moveTo>
                <a:lnTo>
                  <a:pt x="8428605" y="0"/>
                </a:lnTo>
                <a:lnTo>
                  <a:pt x="8428605" y="5132172"/>
                </a:lnTo>
                <a:lnTo>
                  <a:pt x="0" y="5132172"/>
                </a:lnTo>
                <a:lnTo>
                  <a:pt x="0" y="0"/>
                </a:lnTo>
                <a:close/>
              </a:path>
            </a:pathLst>
          </a:custGeom>
          <a:blipFill>
            <a:blip r:embed="rId6"/>
            <a:stretch>
              <a:fillRect l="0" t="0" r="0" b="0"/>
            </a:stretch>
          </a:blipFill>
        </p:spPr>
      </p:sp>
      <p:sp>
        <p:nvSpPr>
          <p:cNvPr name="Freeform 7" id="7"/>
          <p:cNvSpPr/>
          <p:nvPr/>
        </p:nvSpPr>
        <p:spPr>
          <a:xfrm flipH="false" flipV="false" rot="0">
            <a:off x="803176" y="3162168"/>
            <a:ext cx="6846183" cy="5869673"/>
          </a:xfrm>
          <a:custGeom>
            <a:avLst/>
            <a:gdLst/>
            <a:ahLst/>
            <a:cxnLst/>
            <a:rect r="r" b="b" t="t" l="l"/>
            <a:pathLst>
              <a:path h="5869673" w="6846183">
                <a:moveTo>
                  <a:pt x="0" y="0"/>
                </a:moveTo>
                <a:lnTo>
                  <a:pt x="6846183" y="0"/>
                </a:lnTo>
                <a:lnTo>
                  <a:pt x="6846183" y="5869673"/>
                </a:lnTo>
                <a:lnTo>
                  <a:pt x="0" y="5869673"/>
                </a:lnTo>
                <a:lnTo>
                  <a:pt x="0" y="0"/>
                </a:lnTo>
                <a:close/>
              </a:path>
            </a:pathLst>
          </a:custGeom>
          <a:blipFill>
            <a:blip r:embed="rId7"/>
            <a:stretch>
              <a:fillRect l="0" t="0" r="0" b="0"/>
            </a:stretch>
          </a:blipFill>
        </p:spPr>
      </p:sp>
      <p:sp>
        <p:nvSpPr>
          <p:cNvPr name="TextBox 8" id="8"/>
          <p:cNvSpPr txBox="true"/>
          <p:nvPr/>
        </p:nvSpPr>
        <p:spPr>
          <a:xfrm rot="0">
            <a:off x="1028700" y="1143000"/>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DENSIDADE DE PROBABILIDADE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3494" y="3146236"/>
            <a:ext cx="11913296" cy="5375875"/>
          </a:xfrm>
          <a:custGeom>
            <a:avLst/>
            <a:gdLst/>
            <a:ahLst/>
            <a:cxnLst/>
            <a:rect r="r" b="b" t="t" l="l"/>
            <a:pathLst>
              <a:path h="5375875" w="11913296">
                <a:moveTo>
                  <a:pt x="0" y="0"/>
                </a:moveTo>
                <a:lnTo>
                  <a:pt x="11913295" y="0"/>
                </a:lnTo>
                <a:lnTo>
                  <a:pt x="11913295" y="5375874"/>
                </a:lnTo>
                <a:lnTo>
                  <a:pt x="0" y="5375874"/>
                </a:lnTo>
                <a:lnTo>
                  <a:pt x="0" y="0"/>
                </a:lnTo>
                <a:close/>
              </a:path>
            </a:pathLst>
          </a:custGeom>
          <a:blipFill>
            <a:blip r:embed="rId6"/>
            <a:stretch>
              <a:fillRect l="0" t="0" r="0" b="0"/>
            </a:stretch>
          </a:blipFill>
        </p:spPr>
      </p:sp>
      <p:sp>
        <p:nvSpPr>
          <p:cNvPr name="TextBox 7" id="7"/>
          <p:cNvSpPr txBox="true"/>
          <p:nvPr/>
        </p:nvSpPr>
        <p:spPr>
          <a:xfrm rot="0">
            <a:off x="1028700" y="1143000"/>
            <a:ext cx="11911972" cy="1667515"/>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DENSIDADE DE PROBABILIDADE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4753" y="4300938"/>
            <a:ext cx="7343202" cy="73432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2700" cap="sq">
              <a:solidFill>
                <a:srgbClr val="000000"/>
              </a:solidFill>
              <a:prstDash val="solid"/>
              <a:miter/>
            </a:ln>
          </p:spPr>
        </p:sp>
      </p:grpSp>
      <p:sp>
        <p:nvSpPr>
          <p:cNvPr name="Freeform 4" id="4"/>
          <p:cNvSpPr/>
          <p:nvPr/>
        </p:nvSpPr>
        <p:spPr>
          <a:xfrm flipH="true" flipV="true" rot="0">
            <a:off x="-1432830" y="-4332318"/>
            <a:ext cx="20099392" cy="9252420"/>
          </a:xfrm>
          <a:custGeom>
            <a:avLst/>
            <a:gdLst/>
            <a:ahLst/>
            <a:cxnLst/>
            <a:rect r="r" b="b" t="t" l="l"/>
            <a:pathLst>
              <a:path h="9252420" w="20099392">
                <a:moveTo>
                  <a:pt x="20099392" y="9252420"/>
                </a:moveTo>
                <a:lnTo>
                  <a:pt x="0" y="9252420"/>
                </a:lnTo>
                <a:lnTo>
                  <a:pt x="0" y="0"/>
                </a:lnTo>
                <a:lnTo>
                  <a:pt x="20099392" y="0"/>
                </a:lnTo>
                <a:lnTo>
                  <a:pt x="20099392" y="92524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5512" y="8581650"/>
            <a:ext cx="19879023" cy="2087751"/>
          </a:xfrm>
          <a:custGeom>
            <a:avLst/>
            <a:gdLst/>
            <a:ahLst/>
            <a:cxnLst/>
            <a:rect r="r" b="b" t="t" l="l"/>
            <a:pathLst>
              <a:path h="2087751" w="19879023">
                <a:moveTo>
                  <a:pt x="0" y="0"/>
                </a:moveTo>
                <a:lnTo>
                  <a:pt x="19879024" y="0"/>
                </a:lnTo>
                <a:lnTo>
                  <a:pt x="19879024" y="2087751"/>
                </a:lnTo>
                <a:lnTo>
                  <a:pt x="0" y="2087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7343" y="2496540"/>
            <a:ext cx="11577223" cy="5475999"/>
          </a:xfrm>
          <a:custGeom>
            <a:avLst/>
            <a:gdLst/>
            <a:ahLst/>
            <a:cxnLst/>
            <a:rect r="r" b="b" t="t" l="l"/>
            <a:pathLst>
              <a:path h="5475999" w="11577223">
                <a:moveTo>
                  <a:pt x="0" y="0"/>
                </a:moveTo>
                <a:lnTo>
                  <a:pt x="11577223" y="0"/>
                </a:lnTo>
                <a:lnTo>
                  <a:pt x="11577223" y="5475999"/>
                </a:lnTo>
                <a:lnTo>
                  <a:pt x="0" y="5475999"/>
                </a:lnTo>
                <a:lnTo>
                  <a:pt x="0" y="0"/>
                </a:lnTo>
                <a:close/>
              </a:path>
            </a:pathLst>
          </a:custGeom>
          <a:blipFill>
            <a:blip r:embed="rId6"/>
            <a:stretch>
              <a:fillRect l="0" t="-23718" r="0" b="0"/>
            </a:stretch>
          </a:blipFill>
        </p:spPr>
      </p:sp>
      <p:sp>
        <p:nvSpPr>
          <p:cNvPr name="TextBox 7" id="7"/>
          <p:cNvSpPr txBox="true"/>
          <p:nvPr/>
        </p:nvSpPr>
        <p:spPr>
          <a:xfrm rot="0">
            <a:off x="1028700" y="1143000"/>
            <a:ext cx="11911972" cy="857890"/>
          </a:xfrm>
          <a:prstGeom prst="rect">
            <a:avLst/>
          </a:prstGeom>
        </p:spPr>
        <p:txBody>
          <a:bodyPr anchor="t" rtlCol="false" tIns="0" lIns="0" bIns="0" rIns="0">
            <a:spAutoFit/>
          </a:bodyPr>
          <a:lstStyle/>
          <a:p>
            <a:pPr algn="l">
              <a:lnSpc>
                <a:spcPts val="6400"/>
              </a:lnSpc>
            </a:pPr>
            <a:r>
              <a:rPr lang="en-US" sz="6400" b="true">
                <a:solidFill>
                  <a:srgbClr val="051838"/>
                </a:solidFill>
                <a:latin typeface="Montserrat Ultra-Bold"/>
                <a:ea typeface="Montserrat Ultra-Bold"/>
                <a:cs typeface="Montserrat Ultra-Bold"/>
                <a:sym typeface="Montserrat Ultra-Bold"/>
              </a:rPr>
              <a:t>EXEMPLO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DAGtcdP94pU</dc:identifier>
  <dcterms:modified xsi:type="dcterms:W3CDTF">2011-08-01T06:04:30Z</dcterms:modified>
  <cp:revision>1</cp:revision>
  <dc:title>Variáveis aleatórias contínuas</dc:title>
</cp:coreProperties>
</file>